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65" r:id="rId3"/>
    <p:sldId id="291" r:id="rId4"/>
    <p:sldId id="292" r:id="rId5"/>
    <p:sldId id="293" r:id="rId6"/>
    <p:sldId id="295" r:id="rId7"/>
    <p:sldId id="296" r:id="rId8"/>
    <p:sldId id="297" r:id="rId9"/>
    <p:sldId id="298" r:id="rId10"/>
    <p:sldId id="299" r:id="rId11"/>
    <p:sldId id="300" r:id="rId12"/>
    <p:sldId id="301"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53" userDrawn="1">
          <p15:clr>
            <a:srgbClr val="A4A3A4"/>
          </p15:clr>
        </p15:guide>
        <p15:guide id="3" pos="5329" userDrawn="1">
          <p15:clr>
            <a:srgbClr val="A4A3A4"/>
          </p15:clr>
        </p15:guide>
        <p15:guide id="4" pos="612" userDrawn="1">
          <p15:clr>
            <a:srgbClr val="A4A3A4"/>
          </p15:clr>
        </p15:guide>
        <p15:guide id="6" pos="431"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itlyn Mudge" initials="KM" lastIdx="16" clrIdx="0"/>
  <p:cmAuthor id="7" name="Eleanor Ward" initials="EW" lastIdx="46" clrIdx="7">
    <p:extLst/>
  </p:cmAuthor>
  <p:cmAuthor id="1" name="Jennifer Wong" initials="JW" lastIdx="8" clrIdx="1"/>
  <p:cmAuthor id="8" name="Sarah de Souza-Ingle" initials="SdS" lastIdx="1" clrIdx="8">
    <p:extLst/>
  </p:cmAuthor>
  <p:cmAuthor id="2" name="pc" initials="p" lastIdx="3" clrIdx="2"/>
  <p:cmAuthor id="9" name="Alison Walters" initials="AW" lastIdx="9" clrIdx="9">
    <p:extLst/>
  </p:cmAuthor>
  <p:cmAuthor id="3" name="Nina Smith" initials="NS" lastIdx="10" clrIdx="3">
    <p:extLst/>
  </p:cmAuthor>
  <p:cmAuthor id="10" name="Irina Sfetea" initials="IS" lastIdx="3" clrIdx="10">
    <p:extLst>
      <p:ext uri="{19B8F6BF-5375-455C-9EA6-DF929625EA0E}">
        <p15:presenceInfo xmlns:p15="http://schemas.microsoft.com/office/powerpoint/2012/main" userId="S-1-5-21-73586283-343818398-1801674531-4910" providerId="AD"/>
      </p:ext>
    </p:extLst>
  </p:cmAuthor>
  <p:cmAuthor id="4" name="Lucy Dominy" initials="LD" lastIdx="6" clrIdx="4"/>
  <p:cmAuthor id="11" name="Kaho Shinohara" initials="KS" lastIdx="2" clrIdx="11">
    <p:extLst>
      <p:ext uri="{19B8F6BF-5375-455C-9EA6-DF929625EA0E}">
        <p15:presenceInfo xmlns:p15="http://schemas.microsoft.com/office/powerpoint/2012/main" userId="Kaho Shinohara" providerId="None"/>
      </p:ext>
    </p:extLst>
  </p:cmAuthor>
  <p:cmAuthor id="5" name="Projects Temp1" initials="PT" lastIdx="23" clrIdx="5">
    <p:extLst/>
  </p:cmAuthor>
  <p:cmAuthor id="6" name="David Hyrapiet" initials="" lastIdx="0"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9A9"/>
    <a:srgbClr val="1689E4"/>
    <a:srgbClr val="1C1F77"/>
    <a:srgbClr val="339966"/>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32" autoAdjust="0"/>
    <p:restoredTop sz="71096" autoAdjust="0"/>
  </p:normalViewPr>
  <p:slideViewPr>
    <p:cSldViewPr>
      <p:cViewPr varScale="1">
        <p:scale>
          <a:sx n="165" d="100"/>
          <a:sy n="165" d="100"/>
        </p:scale>
        <p:origin x="208" y="1184"/>
      </p:cViewPr>
      <p:guideLst>
        <p:guide orient="horz" pos="1253"/>
        <p:guide pos="5329"/>
        <p:guide pos="612"/>
        <p:guide pos="431"/>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F95AE7D-B50D-3C41-B9B4-24222A1138B2}" type="datetimeFigureOut">
              <a:rPr lang="en-US" smtClean="0"/>
              <a:t>9/17/18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121DBA5-009A-8149-9EBD-F4952D15BFA5}" type="slidenum">
              <a:rPr lang="en-US" smtClean="0"/>
              <a:t>‹#›</a:t>
            </a:fld>
            <a:endParaRPr lang="en-US"/>
          </a:p>
        </p:txBody>
      </p:sp>
    </p:spTree>
    <p:extLst>
      <p:ext uri="{BB962C8B-B14F-4D97-AF65-F5344CB8AC3E}">
        <p14:creationId xmlns:p14="http://schemas.microsoft.com/office/powerpoint/2010/main" val="10460540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84E61-5A8A-4B4F-A9C8-A88D8C8CD076}" type="datetimeFigureOut">
              <a:rPr lang="en-GB" smtClean="0"/>
              <a:t>17/09/2018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C8F1EA-E5D5-4549-99DA-9619DDF1849A}" type="slidenum">
              <a:rPr lang="en-GB" smtClean="0"/>
              <a:t>‹#›</a:t>
            </a:fld>
            <a:endParaRPr lang="en-GB"/>
          </a:p>
        </p:txBody>
      </p:sp>
    </p:spTree>
    <p:extLst>
      <p:ext uri="{BB962C8B-B14F-4D97-AF65-F5344CB8AC3E}">
        <p14:creationId xmlns:p14="http://schemas.microsoft.com/office/powerpoint/2010/main" val="3203042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paralympic.org/sports"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a brief introduction</a:t>
            </a:r>
            <a:r>
              <a:rPr lang="en-GB" baseline="0" dirty="0"/>
              <a:t> to the Paralympic Movement see the film:</a:t>
            </a:r>
          </a:p>
          <a:p>
            <a:pPr marL="171450" indent="-171450">
              <a:buFont typeface="Arial" panose="020B0604020202020204" pitchFamily="34" charset="0"/>
              <a:buChar char="•"/>
            </a:pPr>
            <a:r>
              <a:rPr lang="en-GB" sz="1200" kern="1200" dirty="0">
                <a:solidFill>
                  <a:schemeClr val="tx1"/>
                </a:solidFill>
                <a:latin typeface="+mn-lt"/>
                <a:ea typeface="+mn-ea"/>
                <a:cs typeface="+mn-cs"/>
              </a:rPr>
              <a:t>'Introduction to the Paralympic Movement' at:</a:t>
            </a:r>
            <a:r>
              <a:rPr lang="en-GB" sz="1200" kern="1200" baseline="0" dirty="0">
                <a:solidFill>
                  <a:schemeClr val="tx1"/>
                </a:solidFill>
                <a:latin typeface="+mn-lt"/>
                <a:ea typeface="+mn-ea"/>
                <a:cs typeface="+mn-cs"/>
              </a:rPr>
              <a:t> </a:t>
            </a:r>
            <a:r>
              <a:rPr lang="en-GB" sz="1200" kern="1200" dirty="0">
                <a:solidFill>
                  <a:schemeClr val="tx1"/>
                </a:solidFill>
                <a:latin typeface="+mn-lt"/>
                <a:ea typeface="+mn-ea"/>
                <a:cs typeface="+mn-cs"/>
              </a:rPr>
              <a:t>https://</a:t>
            </a:r>
            <a:r>
              <a:rPr lang="en-GB" sz="1200" kern="1200" dirty="0" err="1">
                <a:solidFill>
                  <a:schemeClr val="tx1"/>
                </a:solidFill>
                <a:latin typeface="+mn-lt"/>
                <a:ea typeface="+mn-ea"/>
                <a:cs typeface="+mn-cs"/>
              </a:rPr>
              <a:t>youtu.be</a:t>
            </a:r>
            <a:r>
              <a:rPr lang="en-GB" sz="1200" kern="1200" dirty="0">
                <a:solidFill>
                  <a:schemeClr val="tx1"/>
                </a:solidFill>
                <a:latin typeface="+mn-lt"/>
                <a:ea typeface="+mn-ea"/>
                <a:cs typeface="+mn-cs"/>
              </a:rPr>
              <a:t>/MgI0Vb5mW6c</a:t>
            </a:r>
          </a:p>
          <a:p>
            <a:pPr marL="171450" indent="-171450">
              <a:buFont typeface="Arial" panose="020B0604020202020204" pitchFamily="34" charset="0"/>
              <a:buChar char="•"/>
            </a:pPr>
            <a:endParaRPr lang="en-GB" sz="1200" kern="1200" dirty="0">
              <a:solidFill>
                <a:schemeClr val="tx1"/>
              </a:solidFill>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1</a:t>
            </a:fld>
            <a:endParaRPr lang="en-GB"/>
          </a:p>
        </p:txBody>
      </p:sp>
    </p:spTree>
    <p:extLst>
      <p:ext uri="{BB962C8B-B14F-4D97-AF65-F5344CB8AC3E}">
        <p14:creationId xmlns:p14="http://schemas.microsoft.com/office/powerpoint/2010/main" val="16406973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The term, Paralympic sport, is only used when referring to the sport’s involvement in the Paralympic Games.</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For </a:t>
            </a:r>
            <a:r>
              <a:rPr lang="en-GB" sz="1200" kern="1200" dirty="0">
                <a:solidFill>
                  <a:schemeClr val="tx1"/>
                </a:solidFill>
                <a:effectLst/>
                <a:latin typeface="+mn-lt"/>
                <a:ea typeface="+mn-ea"/>
                <a:cs typeface="+mn-cs"/>
              </a:rPr>
              <a:t>an up-to-date list of Paralympic sports refer to the International Paralympic Committee (IPC) website: </a:t>
            </a:r>
            <a:r>
              <a:rPr lang="en-GB" sz="1200" u="sng" kern="1200" dirty="0">
                <a:solidFill>
                  <a:schemeClr val="tx1"/>
                </a:solidFill>
                <a:effectLst/>
                <a:latin typeface="+mn-lt"/>
                <a:ea typeface="+mn-ea"/>
                <a:cs typeface="+mn-cs"/>
                <a:hlinkClick r:id="rId3"/>
              </a:rPr>
              <a:t>https://www.paralympic.org/sports</a:t>
            </a:r>
            <a:endParaRPr lang="en-GB" sz="1200" u="sng"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u="sng"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i="0" u="none" kern="1200" dirty="0">
                <a:solidFill>
                  <a:schemeClr val="tx1"/>
                </a:solidFill>
                <a:effectLst/>
                <a:latin typeface="+mn-lt"/>
                <a:ea typeface="+mn-ea"/>
                <a:cs typeface="+mn-cs"/>
              </a:rPr>
              <a:t>Further information about the sports</a:t>
            </a:r>
            <a:r>
              <a:rPr lang="en-GB" sz="1200" i="0" u="none" kern="1200" baseline="0" dirty="0">
                <a:solidFill>
                  <a:schemeClr val="tx1"/>
                </a:solidFill>
                <a:effectLst/>
                <a:latin typeface="+mn-lt"/>
                <a:ea typeface="+mn-ea"/>
                <a:cs typeface="+mn-cs"/>
              </a:rPr>
              <a:t> to be contested at the 2020 Paralympic Games can be found at: https://www.paralympic.org/news/ipc-announces-final-tokyo-2020-paralympic-sports-programme.</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i="0" u="none"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i="0" u="none"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i="0" u="none"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i="0" u="none" dirty="0"/>
          </a:p>
          <a:p>
            <a:pPr marL="0" marR="0" indent="0" algn="l" defTabSz="914400" rtl="0" eaLnBrk="1" fontAlgn="auto" latinLnBrk="0" hangingPunct="1">
              <a:lnSpc>
                <a:spcPct val="100000"/>
              </a:lnSpc>
              <a:spcBef>
                <a:spcPts val="0"/>
              </a:spcBef>
              <a:spcAft>
                <a:spcPts val="0"/>
              </a:spcAft>
              <a:buClrTx/>
              <a:buSzTx/>
              <a:buFontTx/>
              <a:buNone/>
              <a:tabLst/>
              <a:defRPr/>
            </a:pPr>
            <a:endParaRPr lang="en-GB" i="0" u="none" dirty="0"/>
          </a:p>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10</a:t>
            </a:fld>
            <a:endParaRPr lang="en-GB"/>
          </a:p>
        </p:txBody>
      </p:sp>
    </p:spTree>
    <p:extLst>
      <p:ext uri="{BB962C8B-B14F-4D97-AF65-F5344CB8AC3E}">
        <p14:creationId xmlns:p14="http://schemas.microsoft.com/office/powerpoint/2010/main" val="6155709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The</a:t>
            </a:r>
            <a:r>
              <a:rPr lang="en-GB" baseline="0" dirty="0"/>
              <a:t> Paralympic Games</a:t>
            </a:r>
            <a:r>
              <a:rPr lang="en-GB" dirty="0"/>
              <a:t> take place every two years alternating between Winter and Summer Paralympic Games.  </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The Paralympic Games and the Olympic Games use the same cities and venues but remain separate events, that run alongside (parallel to) each other. They both provide world stages for elite sportsmen and woman to thrill, entertain and compete at the very highest level.</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i="0" u="none"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i="0" u="none" kern="1200" baseline="0" dirty="0">
                <a:solidFill>
                  <a:schemeClr val="tx1"/>
                </a:solidFill>
                <a:effectLst/>
                <a:latin typeface="+mn-lt"/>
                <a:ea typeface="+mn-ea"/>
                <a:cs typeface="+mn-cs"/>
              </a:rPr>
              <a:t>You may wish to explain the symbol of the Paralympic Movement (</a:t>
            </a:r>
            <a:r>
              <a:rPr lang="en-GB" sz="1200" i="0" u="none" kern="1200" baseline="0" dirty="0">
                <a:solidFill>
                  <a:srgbClr val="FF0000"/>
                </a:solidFill>
                <a:effectLst/>
                <a:latin typeface="+mn-lt"/>
                <a:ea typeface="+mn-ea"/>
                <a:cs typeface="+mn-cs"/>
              </a:rPr>
              <a:t>Three Agitos</a:t>
            </a:r>
            <a:r>
              <a:rPr lang="en-GB" sz="1200" i="0" u="none" kern="1200" baseline="0" dirty="0">
                <a:solidFill>
                  <a:schemeClr val="tx1"/>
                </a:solidFill>
                <a:effectLst/>
                <a:latin typeface="+mn-lt"/>
                <a:ea typeface="+mn-ea"/>
                <a:cs typeface="+mn-cs"/>
              </a:rPr>
              <a:t>), and the motto (Spirit in Motion) and perhaps compare these to the symbol (</a:t>
            </a:r>
            <a:r>
              <a:rPr lang="en-GB" sz="1200" b="0" kern="1200" dirty="0">
                <a:solidFill>
                  <a:schemeClr val="tx1"/>
                </a:solidFill>
                <a:effectLst/>
                <a:latin typeface="+mn-lt"/>
                <a:ea typeface="+mn-ea"/>
                <a:cs typeface="+mn-cs"/>
              </a:rPr>
              <a:t>Olympism</a:t>
            </a:r>
            <a:r>
              <a:rPr lang="en-GB" sz="1200" i="0" u="none" kern="1200" baseline="0" dirty="0">
                <a:solidFill>
                  <a:schemeClr val="tx1"/>
                </a:solidFill>
                <a:effectLst/>
                <a:latin typeface="+mn-lt"/>
                <a:ea typeface="+mn-ea"/>
                <a:cs typeface="+mn-cs"/>
              </a:rPr>
              <a:t>) and motto (</a:t>
            </a:r>
            <a:r>
              <a:rPr lang="en-GB" sz="1200" b="0" kern="1200" dirty="0" err="1">
                <a:solidFill>
                  <a:schemeClr val="tx1"/>
                </a:solidFill>
                <a:effectLst/>
                <a:latin typeface="+mn-lt"/>
                <a:ea typeface="+mn-ea"/>
                <a:cs typeface="+mn-cs"/>
              </a:rPr>
              <a:t>Citius</a:t>
            </a:r>
            <a:r>
              <a:rPr lang="en-GB" sz="1200" b="0" kern="1200" dirty="0">
                <a:solidFill>
                  <a:schemeClr val="tx1"/>
                </a:solidFill>
                <a:effectLst/>
                <a:latin typeface="+mn-lt"/>
                <a:ea typeface="+mn-ea"/>
                <a:cs typeface="+mn-cs"/>
              </a:rPr>
              <a:t>, Altius, </a:t>
            </a:r>
            <a:r>
              <a:rPr lang="en-GB" sz="1200" b="0" kern="1200" dirty="0" err="1">
                <a:solidFill>
                  <a:schemeClr val="tx1"/>
                </a:solidFill>
                <a:effectLst/>
                <a:latin typeface="+mn-lt"/>
                <a:ea typeface="+mn-ea"/>
                <a:cs typeface="+mn-cs"/>
              </a:rPr>
              <a:t>Fortius</a:t>
            </a:r>
            <a:r>
              <a:rPr lang="en-GB" sz="1200" b="0" kern="1200" dirty="0">
                <a:solidFill>
                  <a:schemeClr val="tx1"/>
                </a:solidFill>
                <a:effectLst/>
                <a:latin typeface="+mn-lt"/>
                <a:ea typeface="+mn-ea"/>
                <a:cs typeface="+mn-cs"/>
              </a:rPr>
              <a:t>: ‘faster’, ‘higher’, ‘stronger’)</a:t>
            </a:r>
            <a:r>
              <a:rPr lang="en-GB" sz="1200" b="0" kern="1200" baseline="0" dirty="0">
                <a:solidFill>
                  <a:schemeClr val="tx1"/>
                </a:solidFill>
                <a:effectLst/>
                <a:latin typeface="+mn-lt"/>
                <a:ea typeface="+mn-ea"/>
                <a:cs typeface="+mn-cs"/>
              </a:rPr>
              <a:t> </a:t>
            </a:r>
            <a:r>
              <a:rPr lang="en-GB" sz="1200" i="0" u="none" kern="1200" baseline="0" dirty="0">
                <a:solidFill>
                  <a:schemeClr val="tx1"/>
                </a:solidFill>
                <a:effectLst/>
                <a:latin typeface="+mn-lt"/>
                <a:ea typeface="+mn-ea"/>
                <a:cs typeface="+mn-cs"/>
              </a:rPr>
              <a:t>of the Olympic Games.</a:t>
            </a:r>
            <a:endParaRPr lang="en-GB" i="0" u="none" dirty="0"/>
          </a:p>
          <a:p>
            <a:pPr marL="0" marR="0" indent="0" algn="l" defTabSz="914400" rtl="0" eaLnBrk="1" fontAlgn="auto" latinLnBrk="0" hangingPunct="1">
              <a:lnSpc>
                <a:spcPct val="100000"/>
              </a:lnSpc>
              <a:spcBef>
                <a:spcPts val="0"/>
              </a:spcBef>
              <a:spcAft>
                <a:spcPts val="0"/>
              </a:spcAft>
              <a:buClrTx/>
              <a:buSzTx/>
              <a:buFontTx/>
              <a:buNone/>
              <a:tabLst/>
              <a:defRPr/>
            </a:pPr>
            <a:endParaRPr lang="en-GB" i="0" u="none" dirty="0"/>
          </a:p>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11</a:t>
            </a:fld>
            <a:endParaRPr lang="en-GB"/>
          </a:p>
        </p:txBody>
      </p:sp>
    </p:spTree>
    <p:extLst>
      <p:ext uri="{BB962C8B-B14F-4D97-AF65-F5344CB8AC3E}">
        <p14:creationId xmlns:p14="http://schemas.microsoft.com/office/powerpoint/2010/main" val="7239894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12</a:t>
            </a:fld>
            <a:endParaRPr lang="en-GB"/>
          </a:p>
        </p:txBody>
      </p:sp>
    </p:spTree>
    <p:extLst>
      <p:ext uri="{BB962C8B-B14F-4D97-AF65-F5344CB8AC3E}">
        <p14:creationId xmlns:p14="http://schemas.microsoft.com/office/powerpoint/2010/main" val="33714732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Sir</a:t>
            </a:r>
            <a:r>
              <a:rPr lang="en-GB" baseline="0" dirty="0"/>
              <a:t> Ludwig Guttman believed in the power of sport to change lives and to improve the physical fitness, self-esteem, mental health and confidence of servicemen and woman injured during the Second World War.</a:t>
            </a:r>
          </a:p>
          <a:p>
            <a:endParaRPr lang="en-GB" baseline="0" dirty="0"/>
          </a:p>
          <a:p>
            <a:r>
              <a:rPr lang="en-GB" baseline="0" dirty="0"/>
              <a:t>He organised the first games for athletes with spinal injuries in 1948. </a:t>
            </a:r>
            <a:endParaRPr lang="en-GB" dirty="0"/>
          </a:p>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2</a:t>
            </a:fld>
            <a:endParaRPr lang="en-GB"/>
          </a:p>
        </p:txBody>
      </p:sp>
    </p:spTree>
    <p:extLst>
      <p:ext uri="{BB962C8B-B14F-4D97-AF65-F5344CB8AC3E}">
        <p14:creationId xmlns:p14="http://schemas.microsoft.com/office/powerpoint/2010/main" val="37421633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3</a:t>
            </a:fld>
            <a:endParaRPr lang="en-GB"/>
          </a:p>
        </p:txBody>
      </p:sp>
    </p:spTree>
    <p:extLst>
      <p:ext uri="{BB962C8B-B14F-4D97-AF65-F5344CB8AC3E}">
        <p14:creationId xmlns:p14="http://schemas.microsoft.com/office/powerpoint/2010/main" val="22583480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4</a:t>
            </a:fld>
            <a:endParaRPr lang="en-GB"/>
          </a:p>
        </p:txBody>
      </p:sp>
    </p:spTree>
    <p:extLst>
      <p:ext uri="{BB962C8B-B14F-4D97-AF65-F5344CB8AC3E}">
        <p14:creationId xmlns:p14="http://schemas.microsoft.com/office/powerpoint/2010/main" val="9016078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400</a:t>
            </a:r>
            <a:r>
              <a:rPr lang="en-GB" baseline="0" dirty="0"/>
              <a:t> athletes from 23 countries competed at the first Paralympic Games.  Since then the Paralympic Movement has become global. The Paralympic Games are now one of the largest sporting events in the world. </a:t>
            </a:r>
            <a:r>
              <a:rPr lang="en-GB" sz="1200" kern="1200" dirty="0">
                <a:solidFill>
                  <a:schemeClr val="tx1"/>
                </a:solidFill>
                <a:effectLst/>
                <a:latin typeface="+mn-lt"/>
                <a:ea typeface="+mn-ea"/>
                <a:cs typeface="+mn-cs"/>
              </a:rPr>
              <a:t>More and more athletes with wide ranging impairments compete in local, regional, national and international competitions inspiring and amazing large audiences around the world. Today the global governing body of the Paralympic Movement is the International Paralympic Committee.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Since the 2012 bid process onwards, the host city chosen to stage the Olympic Games is obliged to also host the Paralympic</a:t>
            </a:r>
            <a:r>
              <a:rPr lang="en-GB" sz="1200" kern="1200" baseline="0" dirty="0">
                <a:solidFill>
                  <a:schemeClr val="tx1"/>
                </a:solidFill>
                <a:effectLst/>
                <a:latin typeface="+mn-lt"/>
                <a:ea typeface="+mn-ea"/>
                <a:cs typeface="+mn-cs"/>
              </a:rPr>
              <a:t> Games</a:t>
            </a:r>
            <a:r>
              <a:rPr lang="en-GB" sz="1200" kern="1200" dirty="0">
                <a:solidFill>
                  <a:schemeClr val="tx1"/>
                </a:solidFill>
                <a:effectLst/>
                <a:latin typeface="+mn-lt"/>
                <a:ea typeface="+mn-ea"/>
                <a:cs typeface="+mn-cs"/>
              </a:rPr>
              <a:t>.</a:t>
            </a:r>
          </a:p>
          <a:p>
            <a:endParaRPr lang="en-GB" dirty="0"/>
          </a:p>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5</a:t>
            </a:fld>
            <a:endParaRPr lang="en-GB"/>
          </a:p>
        </p:txBody>
      </p:sp>
    </p:spTree>
    <p:extLst>
      <p:ext uri="{BB962C8B-B14F-4D97-AF65-F5344CB8AC3E}">
        <p14:creationId xmlns:p14="http://schemas.microsoft.com/office/powerpoint/2010/main" val="23317787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6</a:t>
            </a:fld>
            <a:endParaRPr lang="en-GB"/>
          </a:p>
        </p:txBody>
      </p:sp>
    </p:spTree>
    <p:extLst>
      <p:ext uri="{BB962C8B-B14F-4D97-AF65-F5344CB8AC3E}">
        <p14:creationId xmlns:p14="http://schemas.microsoft.com/office/powerpoint/2010/main" val="5332332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7</a:t>
            </a:fld>
            <a:endParaRPr lang="en-GB"/>
          </a:p>
        </p:txBody>
      </p:sp>
    </p:spTree>
    <p:extLst>
      <p:ext uri="{BB962C8B-B14F-4D97-AF65-F5344CB8AC3E}">
        <p14:creationId xmlns:p14="http://schemas.microsoft.com/office/powerpoint/2010/main" val="15450430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8</a:t>
            </a:fld>
            <a:endParaRPr lang="en-GB"/>
          </a:p>
        </p:txBody>
      </p:sp>
    </p:spTree>
    <p:extLst>
      <p:ext uri="{BB962C8B-B14F-4D97-AF65-F5344CB8AC3E}">
        <p14:creationId xmlns:p14="http://schemas.microsoft.com/office/powerpoint/2010/main" val="32422116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Use the information about sport classes, found in</a:t>
            </a:r>
            <a:r>
              <a:rPr lang="en-GB" baseline="0" dirty="0"/>
              <a:t> the Teacher lesson plan, to explain sport classes and how these enable Para athletes with different impairments to compete against each other fairly and equitably. </a:t>
            </a:r>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9</a:t>
            </a:fld>
            <a:endParaRPr lang="en-GB"/>
          </a:p>
        </p:txBody>
      </p:sp>
    </p:spTree>
    <p:extLst>
      <p:ext uri="{BB962C8B-B14F-4D97-AF65-F5344CB8AC3E}">
        <p14:creationId xmlns:p14="http://schemas.microsoft.com/office/powerpoint/2010/main" val="52018633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7.emf"/><Relationship Id="rId1" Type="http://schemas.openxmlformats.org/officeDocument/2006/relationships/slideMaster" Target="../slideMasters/slideMaster1.xml"/><Relationship Id="rId5" Type="http://schemas.openxmlformats.org/officeDocument/2006/relationships/image" Target="../media/image1.jpeg"/><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508628E-5BD5-5B45-9ECF-FA55BB5723B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 y="-171400"/>
            <a:ext cx="9143999" cy="5643660"/>
          </a:xfrm>
          <a:prstGeom prst="rect">
            <a:avLst/>
          </a:prstGeom>
        </p:spPr>
      </p:pic>
      <p:pic>
        <p:nvPicPr>
          <p:cNvPr id="9" name="Picture 8" descr="I'm-Possible-logo.png">
            <a:extLst>
              <a:ext uri="{FF2B5EF4-FFF2-40B4-BE49-F238E27FC236}">
                <a16:creationId xmlns:a16="http://schemas.microsoft.com/office/drawing/2014/main" id="{5719D556-576A-774D-9D91-22B5E1DB690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95536" y="332655"/>
            <a:ext cx="2148387" cy="475909"/>
          </a:xfrm>
          <a:prstGeom prst="rect">
            <a:avLst/>
          </a:prstGeom>
        </p:spPr>
      </p:pic>
      <p:sp>
        <p:nvSpPr>
          <p:cNvPr id="17" name="Text Placeholder 16">
            <a:extLst>
              <a:ext uri="{FF2B5EF4-FFF2-40B4-BE49-F238E27FC236}">
                <a16:creationId xmlns:a16="http://schemas.microsoft.com/office/drawing/2014/main" id="{80D2DD4A-79FA-1E40-B44E-8DADFAC14727}"/>
              </a:ext>
            </a:extLst>
          </p:cNvPr>
          <p:cNvSpPr>
            <a:spLocks noGrp="1"/>
          </p:cNvSpPr>
          <p:nvPr>
            <p:ph type="body" sz="quarter" idx="13" hasCustomPrompt="1"/>
          </p:nvPr>
        </p:nvSpPr>
        <p:spPr>
          <a:xfrm>
            <a:off x="404952" y="1483485"/>
            <a:ext cx="7224712" cy="740009"/>
          </a:xfrm>
          <a:prstGeom prst="rect">
            <a:avLst/>
          </a:prstGeom>
        </p:spPr>
        <p:txBody>
          <a:bodyPr lIns="0" tIns="0" rIns="0" bIns="0"/>
          <a:lstStyle>
            <a:lvl1pPr marL="0" indent="0" algn="l">
              <a:buNone/>
              <a:defRPr sz="5400" b="1" i="0">
                <a:solidFill>
                  <a:schemeClr val="bg1"/>
                </a:solidFill>
                <a:latin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None/>
              <a:defRPr/>
            </a:lvl5pPr>
          </a:lstStyle>
          <a:p>
            <a:pPr algn="l"/>
            <a:r>
              <a:rPr lang="en-GB" sz="5400" dirty="0">
                <a:solidFill>
                  <a:schemeClr val="bg1"/>
                </a:solidFill>
                <a:latin typeface="Arial"/>
                <a:cs typeface="Arial"/>
              </a:rPr>
              <a:t>Insert title here</a:t>
            </a:r>
            <a:endParaRPr lang="en-GB" sz="3200" dirty="0">
              <a:solidFill>
                <a:schemeClr val="bg1"/>
              </a:solidFill>
              <a:latin typeface="Arial"/>
              <a:cs typeface="Arial"/>
            </a:endParaRPr>
          </a:p>
        </p:txBody>
      </p:sp>
      <p:sp>
        <p:nvSpPr>
          <p:cNvPr id="18" name="Title 1">
            <a:extLst>
              <a:ext uri="{FF2B5EF4-FFF2-40B4-BE49-F238E27FC236}">
                <a16:creationId xmlns:a16="http://schemas.microsoft.com/office/drawing/2014/main" id="{FC6837C5-679C-6443-BA4F-53A82047FADA}"/>
              </a:ext>
            </a:extLst>
          </p:cNvPr>
          <p:cNvSpPr txBox="1">
            <a:spLocks/>
          </p:cNvSpPr>
          <p:nvPr userDrawn="1"/>
        </p:nvSpPr>
        <p:spPr>
          <a:xfrm>
            <a:off x="481032" y="3455276"/>
            <a:ext cx="7772400" cy="1470025"/>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GB" sz="4800" dirty="0">
              <a:solidFill>
                <a:schemeClr val="bg1"/>
              </a:solidFill>
              <a:latin typeface="Arial"/>
              <a:cs typeface="Arial"/>
            </a:endParaRPr>
          </a:p>
        </p:txBody>
      </p:sp>
      <p:sp>
        <p:nvSpPr>
          <p:cNvPr id="3" name="Subtitle 2"/>
          <p:cNvSpPr>
            <a:spLocks noGrp="1"/>
          </p:cNvSpPr>
          <p:nvPr>
            <p:ph type="subTitle" idx="1"/>
          </p:nvPr>
        </p:nvSpPr>
        <p:spPr>
          <a:xfrm>
            <a:off x="404952" y="2242832"/>
            <a:ext cx="6400800" cy="481246"/>
          </a:xfrm>
          <a:prstGeom prst="rect">
            <a:avLst/>
          </a:prstGeom>
        </p:spPr>
        <p:txBody>
          <a:bodyPr lIns="0" tIns="0" rIns="0" bIns="72000"/>
          <a:lstStyle>
            <a:lvl1pPr marL="0" indent="0" algn="l">
              <a:buNone/>
              <a:defRPr sz="280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Tree>
    <p:extLst>
      <p:ext uri="{BB962C8B-B14F-4D97-AF65-F5344CB8AC3E}">
        <p14:creationId xmlns:p14="http://schemas.microsoft.com/office/powerpoint/2010/main" val="39882318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47F86AAA-51C2-47DF-8CA9-046D53E0385A}" type="datetimeFigureOut">
              <a:rPr lang="en-GB" smtClean="0"/>
              <a:t>17/09/2018</a:t>
            </a:fld>
            <a:endParaRPr lang="en-GB"/>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1F08605F-CCE0-4328-8D53-923FF655045A}" type="slidenum">
              <a:rPr lang="en-GB" smtClean="0"/>
              <a:t>‹#›</a:t>
            </a:fld>
            <a:endParaRPr lang="en-GB"/>
          </a:p>
        </p:txBody>
      </p:sp>
      <p:sp>
        <p:nvSpPr>
          <p:cNvPr id="10" name="Text Placeholder 29">
            <a:extLst>
              <a:ext uri="{FF2B5EF4-FFF2-40B4-BE49-F238E27FC236}">
                <a16:creationId xmlns:a16="http://schemas.microsoft.com/office/drawing/2014/main" id="{8501366E-A92D-9240-AB7C-053B37817FF8}"/>
              </a:ext>
            </a:extLst>
          </p:cNvPr>
          <p:cNvSpPr>
            <a:spLocks noGrp="1"/>
          </p:cNvSpPr>
          <p:nvPr>
            <p:ph type="body" sz="quarter" idx="18" hasCustomPrompt="1"/>
          </p:nvPr>
        </p:nvSpPr>
        <p:spPr>
          <a:xfrm>
            <a:off x="395537" y="1950470"/>
            <a:ext cx="3384376" cy="1910578"/>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11" name="Picture Placeholder 2">
            <a:extLst>
              <a:ext uri="{FF2B5EF4-FFF2-40B4-BE49-F238E27FC236}">
                <a16:creationId xmlns:a16="http://schemas.microsoft.com/office/drawing/2014/main" id="{483B54FE-85BC-5B43-9F7E-A3EF857C29F4}"/>
              </a:ext>
            </a:extLst>
          </p:cNvPr>
          <p:cNvSpPr>
            <a:spLocks noGrp="1"/>
          </p:cNvSpPr>
          <p:nvPr>
            <p:ph type="pic" sz="quarter" idx="20"/>
          </p:nvPr>
        </p:nvSpPr>
        <p:spPr>
          <a:xfrm>
            <a:off x="395536" y="4365104"/>
            <a:ext cx="1605835" cy="1418438"/>
          </a:xfrm>
          <a:prstGeom prst="roundRect">
            <a:avLst>
              <a:gd name="adj" fmla="val 5241"/>
            </a:avLst>
          </a:prstGeom>
          <a:noFill/>
        </p:spPr>
        <p:txBody>
          <a:bodyPr/>
          <a:lstStyle/>
          <a:p>
            <a:endParaRPr lang="en-US"/>
          </a:p>
        </p:txBody>
      </p:sp>
      <p:sp>
        <p:nvSpPr>
          <p:cNvPr id="12" name="Picture Placeholder 2">
            <a:extLst>
              <a:ext uri="{FF2B5EF4-FFF2-40B4-BE49-F238E27FC236}">
                <a16:creationId xmlns:a16="http://schemas.microsoft.com/office/drawing/2014/main" id="{97F57843-E1D7-2248-B2E2-B4E26C75536C}"/>
              </a:ext>
            </a:extLst>
          </p:cNvPr>
          <p:cNvSpPr>
            <a:spLocks noGrp="1"/>
          </p:cNvSpPr>
          <p:nvPr>
            <p:ph type="pic" sz="quarter" idx="21"/>
          </p:nvPr>
        </p:nvSpPr>
        <p:spPr>
          <a:xfrm>
            <a:off x="2174078" y="4365104"/>
            <a:ext cx="1605835" cy="1418438"/>
          </a:xfrm>
          <a:prstGeom prst="roundRect">
            <a:avLst>
              <a:gd name="adj" fmla="val 5241"/>
            </a:avLst>
          </a:prstGeom>
          <a:noFill/>
        </p:spPr>
        <p:txBody>
          <a:bodyPr/>
          <a:lstStyle/>
          <a:p>
            <a:endParaRPr lang="en-US"/>
          </a:p>
        </p:txBody>
      </p:sp>
      <p:sp>
        <p:nvSpPr>
          <p:cNvPr id="13" name="Text Placeholder 29">
            <a:extLst>
              <a:ext uri="{FF2B5EF4-FFF2-40B4-BE49-F238E27FC236}">
                <a16:creationId xmlns:a16="http://schemas.microsoft.com/office/drawing/2014/main" id="{74B3AE2D-AAE9-2041-8A34-7EA2589F07BE}"/>
              </a:ext>
            </a:extLst>
          </p:cNvPr>
          <p:cNvSpPr>
            <a:spLocks noGrp="1"/>
          </p:cNvSpPr>
          <p:nvPr>
            <p:ph type="body" sz="quarter" idx="22" hasCustomPrompt="1"/>
          </p:nvPr>
        </p:nvSpPr>
        <p:spPr>
          <a:xfrm>
            <a:off x="4067944" y="1950470"/>
            <a:ext cx="4618856" cy="3833072"/>
          </a:xfrm>
          <a:prstGeom prst="rect">
            <a:avLst/>
          </a:prstGeom>
        </p:spPr>
        <p:txBody>
          <a:bodyPr wrap="square" lIns="0" tIns="0" rIns="0" bIns="0">
            <a:noAutofit/>
          </a:bodyPr>
          <a:lstStyle>
            <a:lvl1pPr marL="177800" marR="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sz="18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lvl="0"/>
            <a:endParaRPr lang="en-US" dirty="0"/>
          </a:p>
        </p:txBody>
      </p:sp>
    </p:spTree>
    <p:extLst>
      <p:ext uri="{BB962C8B-B14F-4D97-AF65-F5344CB8AC3E}">
        <p14:creationId xmlns:p14="http://schemas.microsoft.com/office/powerpoint/2010/main" val="8260835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8" name="Picture Placeholder 2">
            <a:extLst>
              <a:ext uri="{FF2B5EF4-FFF2-40B4-BE49-F238E27FC236}">
                <a16:creationId xmlns:a16="http://schemas.microsoft.com/office/drawing/2014/main" id="{D7DE2D18-BC81-EE4A-977B-4D10E783A3EA}"/>
              </a:ext>
            </a:extLst>
          </p:cNvPr>
          <p:cNvSpPr>
            <a:spLocks noGrp="1"/>
          </p:cNvSpPr>
          <p:nvPr>
            <p:ph type="pic" sz="quarter" idx="20"/>
          </p:nvPr>
        </p:nvSpPr>
        <p:spPr>
          <a:xfrm>
            <a:off x="1187624" y="2204864"/>
            <a:ext cx="7560840" cy="2520280"/>
          </a:xfrm>
          <a:prstGeom prst="roundRect">
            <a:avLst>
              <a:gd name="adj" fmla="val 5241"/>
            </a:avLst>
          </a:prstGeom>
          <a:noFill/>
        </p:spPr>
        <p:txBody>
          <a:bodyPr/>
          <a:lstStyle/>
          <a:p>
            <a:endParaRPr lang="en-US"/>
          </a:p>
        </p:txBody>
      </p:sp>
      <p:pic>
        <p:nvPicPr>
          <p:cNvPr id="9" name="Picture 8">
            <a:extLst>
              <a:ext uri="{FF2B5EF4-FFF2-40B4-BE49-F238E27FC236}">
                <a16:creationId xmlns:a16="http://schemas.microsoft.com/office/drawing/2014/main" id="{C50840A3-CD3F-C34E-B6BE-2E6D09BE5884}"/>
              </a:ext>
            </a:extLst>
          </p:cNvPr>
          <p:cNvPicPr>
            <a:picLocks noChangeAspect="1"/>
          </p:cNvPicPr>
          <p:nvPr userDrawn="1"/>
        </p:nvPicPr>
        <p:blipFill>
          <a:blip r:embed="rId2"/>
          <a:stretch>
            <a:fillRect/>
          </a:stretch>
        </p:blipFill>
        <p:spPr>
          <a:xfrm>
            <a:off x="395536" y="1844824"/>
            <a:ext cx="3149600" cy="838200"/>
          </a:xfrm>
          <a:prstGeom prst="rect">
            <a:avLst/>
          </a:prstGeom>
        </p:spPr>
      </p:pic>
      <p:sp>
        <p:nvSpPr>
          <p:cNvPr id="10" name="Text Placeholder 29">
            <a:extLst>
              <a:ext uri="{FF2B5EF4-FFF2-40B4-BE49-F238E27FC236}">
                <a16:creationId xmlns:a16="http://schemas.microsoft.com/office/drawing/2014/main" id="{BA6DD170-8F86-B145-99F3-0280CB8F1F20}"/>
              </a:ext>
            </a:extLst>
          </p:cNvPr>
          <p:cNvSpPr>
            <a:spLocks noGrp="1"/>
          </p:cNvSpPr>
          <p:nvPr>
            <p:ph type="body" sz="quarter" idx="17" hasCustomPrompt="1"/>
          </p:nvPr>
        </p:nvSpPr>
        <p:spPr>
          <a:xfrm>
            <a:off x="395536" y="1844824"/>
            <a:ext cx="3149600" cy="838200"/>
          </a:xfrm>
          <a:prstGeom prst="rect">
            <a:avLst/>
          </a:prstGeom>
        </p:spPr>
        <p:txBody>
          <a:bodyPr wrap="square" lIns="0" tIns="0" rIns="0" bIns="0" anchor="ctr">
            <a:noAutofit/>
          </a:bodyPr>
          <a:lstStyle>
            <a:lvl1pPr marL="0" indent="0" algn="ctr">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11" name="Text Placeholder 29">
            <a:extLst>
              <a:ext uri="{FF2B5EF4-FFF2-40B4-BE49-F238E27FC236}">
                <a16:creationId xmlns:a16="http://schemas.microsoft.com/office/drawing/2014/main" id="{5E1F3FD4-9BDF-AB47-AE37-11E8F54847A2}"/>
              </a:ext>
            </a:extLst>
          </p:cNvPr>
          <p:cNvSpPr>
            <a:spLocks noGrp="1"/>
          </p:cNvSpPr>
          <p:nvPr>
            <p:ph type="body" sz="quarter" idx="18" hasCustomPrompt="1"/>
          </p:nvPr>
        </p:nvSpPr>
        <p:spPr>
          <a:xfrm>
            <a:off x="1209004" y="4919446"/>
            <a:ext cx="7539459" cy="792088"/>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Tree>
    <p:extLst>
      <p:ext uri="{BB962C8B-B14F-4D97-AF65-F5344CB8AC3E}">
        <p14:creationId xmlns:p14="http://schemas.microsoft.com/office/powerpoint/2010/main" val="39068417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B28C171-6827-0B4C-A4F1-48ADC8657C5F}"/>
              </a:ext>
            </a:extLst>
          </p:cNvPr>
          <p:cNvSpPr>
            <a:spLocks noGrp="1"/>
          </p:cNvSpPr>
          <p:nvPr>
            <p:ph type="pic" sz="quarter" idx="20"/>
          </p:nvPr>
        </p:nvSpPr>
        <p:spPr>
          <a:xfrm>
            <a:off x="1403648" y="2276872"/>
            <a:ext cx="1224136" cy="1440160"/>
          </a:xfrm>
          <a:prstGeom prst="roundRect">
            <a:avLst>
              <a:gd name="adj" fmla="val 5241"/>
            </a:avLst>
          </a:prstGeom>
          <a:noFill/>
        </p:spPr>
        <p:txBody>
          <a:bodyPr/>
          <a:lstStyle/>
          <a:p>
            <a:endParaRPr lang="en-US"/>
          </a:p>
        </p:txBody>
      </p:sp>
      <p:sp>
        <p:nvSpPr>
          <p:cNvPr id="4" name="Picture Placeholder 2">
            <a:extLst>
              <a:ext uri="{FF2B5EF4-FFF2-40B4-BE49-F238E27FC236}">
                <a16:creationId xmlns:a16="http://schemas.microsoft.com/office/drawing/2014/main" id="{A07BBBC8-BE0F-604F-AB6C-683C39780545}"/>
              </a:ext>
            </a:extLst>
          </p:cNvPr>
          <p:cNvSpPr>
            <a:spLocks noGrp="1"/>
          </p:cNvSpPr>
          <p:nvPr>
            <p:ph type="pic" sz="quarter" idx="21"/>
          </p:nvPr>
        </p:nvSpPr>
        <p:spPr>
          <a:xfrm>
            <a:off x="3923928" y="2276872"/>
            <a:ext cx="1224136" cy="1440160"/>
          </a:xfrm>
          <a:prstGeom prst="roundRect">
            <a:avLst>
              <a:gd name="adj" fmla="val 5241"/>
            </a:avLst>
          </a:prstGeom>
          <a:noFill/>
        </p:spPr>
        <p:txBody>
          <a:bodyPr/>
          <a:lstStyle/>
          <a:p>
            <a:endParaRPr lang="en-US"/>
          </a:p>
        </p:txBody>
      </p:sp>
      <p:sp>
        <p:nvSpPr>
          <p:cNvPr id="5" name="Picture Placeholder 2">
            <a:extLst>
              <a:ext uri="{FF2B5EF4-FFF2-40B4-BE49-F238E27FC236}">
                <a16:creationId xmlns:a16="http://schemas.microsoft.com/office/drawing/2014/main" id="{21D2F5D4-D092-534F-9679-A6D55BD7BD03}"/>
              </a:ext>
            </a:extLst>
          </p:cNvPr>
          <p:cNvSpPr>
            <a:spLocks noGrp="1"/>
          </p:cNvSpPr>
          <p:nvPr>
            <p:ph type="pic" sz="quarter" idx="22"/>
          </p:nvPr>
        </p:nvSpPr>
        <p:spPr>
          <a:xfrm>
            <a:off x="6444208" y="2276872"/>
            <a:ext cx="1224136" cy="1440160"/>
          </a:xfrm>
          <a:prstGeom prst="roundRect">
            <a:avLst>
              <a:gd name="adj" fmla="val 5241"/>
            </a:avLst>
          </a:prstGeom>
          <a:noFill/>
        </p:spPr>
        <p:txBody>
          <a:bodyPr/>
          <a:lstStyle/>
          <a:p>
            <a:endParaRPr lang="en-US"/>
          </a:p>
        </p:txBody>
      </p:sp>
      <p:cxnSp>
        <p:nvCxnSpPr>
          <p:cNvPr id="7" name="Straight Connector 6">
            <a:extLst>
              <a:ext uri="{FF2B5EF4-FFF2-40B4-BE49-F238E27FC236}">
                <a16:creationId xmlns:a16="http://schemas.microsoft.com/office/drawing/2014/main" id="{1D2922D6-8862-224C-99F3-C5F78118E234}"/>
              </a:ext>
            </a:extLst>
          </p:cNvPr>
          <p:cNvCxnSpPr>
            <a:stCxn id="3" idx="3"/>
            <a:endCxn id="4" idx="1"/>
          </p:cNvCxnSpPr>
          <p:nvPr userDrawn="1"/>
        </p:nvCxnSpPr>
        <p:spPr>
          <a:xfrm>
            <a:off x="2627784" y="2996952"/>
            <a:ext cx="1296144" cy="0"/>
          </a:xfrm>
          <a:prstGeom prst="line">
            <a:avLst/>
          </a:prstGeom>
          <a:ln w="28575">
            <a:solidFill>
              <a:srgbClr val="1689E4"/>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9A2B5FA-4FE4-B14C-945B-15882E5AD23C}"/>
              </a:ext>
            </a:extLst>
          </p:cNvPr>
          <p:cNvCxnSpPr/>
          <p:nvPr userDrawn="1"/>
        </p:nvCxnSpPr>
        <p:spPr>
          <a:xfrm>
            <a:off x="5148064" y="2996952"/>
            <a:ext cx="1296144" cy="0"/>
          </a:xfrm>
          <a:prstGeom prst="line">
            <a:avLst/>
          </a:prstGeom>
          <a:ln w="28575">
            <a:solidFill>
              <a:srgbClr val="1689E4"/>
            </a:solidFill>
          </a:ln>
        </p:spPr>
        <p:style>
          <a:lnRef idx="1">
            <a:schemeClr val="accent1"/>
          </a:lnRef>
          <a:fillRef idx="0">
            <a:schemeClr val="accent1"/>
          </a:fillRef>
          <a:effectRef idx="0">
            <a:schemeClr val="accent1"/>
          </a:effectRef>
          <a:fontRef idx="minor">
            <a:schemeClr val="tx1"/>
          </a:fontRef>
        </p:style>
      </p:cxnSp>
      <p:sp>
        <p:nvSpPr>
          <p:cNvPr id="9" name="Text Placeholder 29">
            <a:extLst>
              <a:ext uri="{FF2B5EF4-FFF2-40B4-BE49-F238E27FC236}">
                <a16:creationId xmlns:a16="http://schemas.microsoft.com/office/drawing/2014/main" id="{A216C921-FFBB-3144-8524-403572F54027}"/>
              </a:ext>
            </a:extLst>
          </p:cNvPr>
          <p:cNvSpPr>
            <a:spLocks noGrp="1"/>
          </p:cNvSpPr>
          <p:nvPr>
            <p:ph type="body" sz="quarter" idx="18" hasCustomPrompt="1"/>
          </p:nvPr>
        </p:nvSpPr>
        <p:spPr>
          <a:xfrm>
            <a:off x="827584" y="3861048"/>
            <a:ext cx="2376263" cy="2016224"/>
          </a:xfrm>
          <a:prstGeom prst="rect">
            <a:avLst/>
          </a:prstGeom>
        </p:spPr>
        <p:txBody>
          <a:bodyPr wrap="square" lIns="0" tIns="0" rIns="0" bIns="0">
            <a:noAutofit/>
          </a:bodyPr>
          <a:lstStyle>
            <a:lvl1pPr marL="0" indent="0" algn="ctr">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10" name="Text Placeholder 29">
            <a:extLst>
              <a:ext uri="{FF2B5EF4-FFF2-40B4-BE49-F238E27FC236}">
                <a16:creationId xmlns:a16="http://schemas.microsoft.com/office/drawing/2014/main" id="{B8704D6E-7BF8-934B-92AB-D3DC815E133E}"/>
              </a:ext>
            </a:extLst>
          </p:cNvPr>
          <p:cNvSpPr>
            <a:spLocks noGrp="1"/>
          </p:cNvSpPr>
          <p:nvPr>
            <p:ph type="body" sz="quarter" idx="23" hasCustomPrompt="1"/>
          </p:nvPr>
        </p:nvSpPr>
        <p:spPr>
          <a:xfrm>
            <a:off x="3373845" y="3861048"/>
            <a:ext cx="2376263" cy="2016224"/>
          </a:xfrm>
          <a:prstGeom prst="rect">
            <a:avLst/>
          </a:prstGeom>
        </p:spPr>
        <p:txBody>
          <a:bodyPr wrap="square" lIns="0" tIns="0" rIns="0" bIns="0">
            <a:noAutofit/>
          </a:bodyPr>
          <a:lstStyle>
            <a:lvl1pPr marL="0" indent="0" algn="ctr">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11" name="Text Placeholder 29">
            <a:extLst>
              <a:ext uri="{FF2B5EF4-FFF2-40B4-BE49-F238E27FC236}">
                <a16:creationId xmlns:a16="http://schemas.microsoft.com/office/drawing/2014/main" id="{E4F0D152-3BDA-F548-9EE8-CC27638C81FC}"/>
              </a:ext>
            </a:extLst>
          </p:cNvPr>
          <p:cNvSpPr>
            <a:spLocks noGrp="1"/>
          </p:cNvSpPr>
          <p:nvPr>
            <p:ph type="body" sz="quarter" idx="24" hasCustomPrompt="1"/>
          </p:nvPr>
        </p:nvSpPr>
        <p:spPr>
          <a:xfrm>
            <a:off x="5868144" y="3861048"/>
            <a:ext cx="2376263" cy="2016224"/>
          </a:xfrm>
          <a:prstGeom prst="rect">
            <a:avLst/>
          </a:prstGeom>
        </p:spPr>
        <p:txBody>
          <a:bodyPr wrap="square" lIns="0" tIns="0" rIns="0" bIns="0">
            <a:noAutofit/>
          </a:bodyPr>
          <a:lstStyle>
            <a:lvl1pPr marL="0" indent="0" algn="ctr">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Tree>
    <p:extLst>
      <p:ext uri="{BB962C8B-B14F-4D97-AF65-F5344CB8AC3E}">
        <p14:creationId xmlns:p14="http://schemas.microsoft.com/office/powerpoint/2010/main" val="24970493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0052B410-3BEA-2346-8E45-C3B8DE72DD50}"/>
              </a:ext>
            </a:extLst>
          </p:cNvPr>
          <p:cNvPicPr>
            <a:picLocks noChangeAspect="1"/>
          </p:cNvPicPr>
          <p:nvPr userDrawn="1"/>
        </p:nvPicPr>
        <p:blipFill>
          <a:blip r:embed="rId2"/>
          <a:stretch>
            <a:fillRect/>
          </a:stretch>
        </p:blipFill>
        <p:spPr>
          <a:xfrm>
            <a:off x="673960" y="1966845"/>
            <a:ext cx="3321975" cy="3897075"/>
          </a:xfrm>
          <a:prstGeom prst="rect">
            <a:avLst/>
          </a:prstGeom>
        </p:spPr>
      </p:pic>
      <p:sp>
        <p:nvSpPr>
          <p:cNvPr id="13" name="Picture Placeholder 10">
            <a:extLst>
              <a:ext uri="{FF2B5EF4-FFF2-40B4-BE49-F238E27FC236}">
                <a16:creationId xmlns:a16="http://schemas.microsoft.com/office/drawing/2014/main" id="{2335DC84-779C-B340-B833-01480C7727B8}"/>
              </a:ext>
            </a:extLst>
          </p:cNvPr>
          <p:cNvSpPr>
            <a:spLocks noGrp="1"/>
          </p:cNvSpPr>
          <p:nvPr>
            <p:ph type="pic" sz="quarter" idx="14"/>
          </p:nvPr>
        </p:nvSpPr>
        <p:spPr>
          <a:xfrm>
            <a:off x="4211961" y="1950469"/>
            <a:ext cx="4474840" cy="3913452"/>
          </a:xfrm>
          <a:prstGeom prst="roundRect">
            <a:avLst>
              <a:gd name="adj" fmla="val 4169"/>
            </a:avLst>
          </a:prstGeom>
          <a:noFill/>
          <a:ln>
            <a:noFill/>
          </a:ln>
        </p:spPr>
        <p:style>
          <a:lnRef idx="0">
            <a:scrgbClr r="0" g="0" b="0"/>
          </a:lnRef>
          <a:fillRef idx="0">
            <a:scrgbClr r="0" g="0" b="0"/>
          </a:fillRef>
          <a:effectRef idx="0">
            <a:scrgbClr r="0" g="0" b="0"/>
          </a:effectRef>
          <a:fontRef idx="minor">
            <a:schemeClr val="dk1"/>
          </a:fontRef>
        </p:style>
        <p:txBody>
          <a:bodyPr/>
          <a:lstStyle/>
          <a:p>
            <a:endParaRPr lang="en-US"/>
          </a:p>
        </p:txBody>
      </p:sp>
      <p:sp>
        <p:nvSpPr>
          <p:cNvPr id="19" name="Text Placeholder 31">
            <a:extLst>
              <a:ext uri="{FF2B5EF4-FFF2-40B4-BE49-F238E27FC236}">
                <a16:creationId xmlns:a16="http://schemas.microsoft.com/office/drawing/2014/main" id="{53123E4D-C4BF-2944-8767-5B0DF76FDD2C}"/>
              </a:ext>
            </a:extLst>
          </p:cNvPr>
          <p:cNvSpPr>
            <a:spLocks noGrp="1"/>
          </p:cNvSpPr>
          <p:nvPr>
            <p:ph type="body" sz="quarter" idx="16" hasCustomPrompt="1"/>
          </p:nvPr>
        </p:nvSpPr>
        <p:spPr>
          <a:xfrm>
            <a:off x="4211961" y="5977127"/>
            <a:ext cx="2088232" cy="187472"/>
          </a:xfrm>
          <a:prstGeom prst="rect">
            <a:avLst/>
          </a:prstGeom>
        </p:spPr>
        <p:txBody>
          <a:bodyPr lIns="0" tIns="0" rIns="0" bIns="0"/>
          <a:lstStyle>
            <a:lvl1pPr marL="0" indent="0" algn="l">
              <a:buNone/>
              <a:defRPr sz="1100" b="0" i="0">
                <a:latin typeface="Arial" panose="020B0604020202020204" pitchFamily="34" charset="0"/>
                <a:cs typeface="Arial" panose="020B0604020202020204" pitchFamily="34" charset="0"/>
              </a:defRPr>
            </a:lvl1pPr>
          </a:lstStyle>
          <a:p>
            <a:r>
              <a:rPr lang="en-US" sz="1200" dirty="0">
                <a:solidFill>
                  <a:schemeClr val="tx1">
                    <a:lumMod val="95000"/>
                    <a:lumOff val="5000"/>
                  </a:schemeClr>
                </a:solidFill>
              </a:rPr>
              <a:t>Picture name</a:t>
            </a:r>
            <a:endParaRPr lang="en-GB" sz="1200" b="1" dirty="0">
              <a:solidFill>
                <a:schemeClr val="tx1">
                  <a:lumMod val="95000"/>
                  <a:lumOff val="5000"/>
                </a:schemeClr>
              </a:solidFill>
            </a:endParaRPr>
          </a:p>
        </p:txBody>
      </p:sp>
      <p:pic>
        <p:nvPicPr>
          <p:cNvPr id="28" name="Picture 27">
            <a:extLst>
              <a:ext uri="{FF2B5EF4-FFF2-40B4-BE49-F238E27FC236}">
                <a16:creationId xmlns:a16="http://schemas.microsoft.com/office/drawing/2014/main" id="{001F8A00-5FC0-284D-AA31-CB23F48DAAA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95536" y="1764868"/>
            <a:ext cx="813468" cy="813468"/>
          </a:xfrm>
          <a:prstGeom prst="rect">
            <a:avLst/>
          </a:prstGeom>
        </p:spPr>
      </p:pic>
      <p:sp>
        <p:nvSpPr>
          <p:cNvPr id="30" name="Text Placeholder 29">
            <a:extLst>
              <a:ext uri="{FF2B5EF4-FFF2-40B4-BE49-F238E27FC236}">
                <a16:creationId xmlns:a16="http://schemas.microsoft.com/office/drawing/2014/main" id="{6E6C5F41-0FA2-5C43-8D15-D361B598AFD4}"/>
              </a:ext>
            </a:extLst>
          </p:cNvPr>
          <p:cNvSpPr>
            <a:spLocks noGrp="1"/>
          </p:cNvSpPr>
          <p:nvPr>
            <p:ph type="body" sz="quarter" idx="17" hasCustomPrompt="1"/>
          </p:nvPr>
        </p:nvSpPr>
        <p:spPr>
          <a:xfrm>
            <a:off x="1292133" y="2088749"/>
            <a:ext cx="2487779" cy="720080"/>
          </a:xfrm>
          <a:prstGeom prst="rect">
            <a:avLst/>
          </a:prstGeom>
        </p:spPr>
        <p:txBody>
          <a:bodyPr wrap="square" lIns="0" tIns="0" rIns="0" bIns="0">
            <a:noAutofit/>
          </a:bodyPr>
          <a:lstStyle>
            <a:lvl1pPr marL="0" indent="0" algn="l">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33" name="Text Placeholder 29">
            <a:extLst>
              <a:ext uri="{FF2B5EF4-FFF2-40B4-BE49-F238E27FC236}">
                <a16:creationId xmlns:a16="http://schemas.microsoft.com/office/drawing/2014/main" id="{60B00B0F-0E98-B845-B5BC-A3297CE6ECFF}"/>
              </a:ext>
            </a:extLst>
          </p:cNvPr>
          <p:cNvSpPr>
            <a:spLocks noGrp="1"/>
          </p:cNvSpPr>
          <p:nvPr>
            <p:ph type="body" sz="quarter" idx="18" hasCustomPrompt="1"/>
          </p:nvPr>
        </p:nvSpPr>
        <p:spPr>
          <a:xfrm>
            <a:off x="932093" y="3010806"/>
            <a:ext cx="2847819" cy="2650441"/>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Tree>
    <p:extLst>
      <p:ext uri="{BB962C8B-B14F-4D97-AF65-F5344CB8AC3E}">
        <p14:creationId xmlns:p14="http://schemas.microsoft.com/office/powerpoint/2010/main" val="21415489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0052B410-3BEA-2346-8E45-C3B8DE72DD50}"/>
              </a:ext>
            </a:extLst>
          </p:cNvPr>
          <p:cNvPicPr>
            <a:picLocks noChangeAspect="1"/>
          </p:cNvPicPr>
          <p:nvPr userDrawn="1"/>
        </p:nvPicPr>
        <p:blipFill>
          <a:blip r:embed="rId2"/>
          <a:stretch>
            <a:fillRect/>
          </a:stretch>
        </p:blipFill>
        <p:spPr>
          <a:xfrm>
            <a:off x="673960" y="1966845"/>
            <a:ext cx="3321975" cy="3897075"/>
          </a:xfrm>
          <a:prstGeom prst="rect">
            <a:avLst/>
          </a:prstGeom>
        </p:spPr>
      </p:pic>
      <p:sp>
        <p:nvSpPr>
          <p:cNvPr id="13" name="Picture Placeholder 10">
            <a:extLst>
              <a:ext uri="{FF2B5EF4-FFF2-40B4-BE49-F238E27FC236}">
                <a16:creationId xmlns:a16="http://schemas.microsoft.com/office/drawing/2014/main" id="{2335DC84-779C-B340-B833-01480C7727B8}"/>
              </a:ext>
            </a:extLst>
          </p:cNvPr>
          <p:cNvSpPr>
            <a:spLocks noGrp="1"/>
          </p:cNvSpPr>
          <p:nvPr>
            <p:ph type="pic" sz="quarter" idx="14"/>
          </p:nvPr>
        </p:nvSpPr>
        <p:spPr>
          <a:xfrm>
            <a:off x="4211961" y="1950469"/>
            <a:ext cx="4474840" cy="3913452"/>
          </a:xfrm>
          <a:prstGeom prst="roundRect">
            <a:avLst>
              <a:gd name="adj" fmla="val 4169"/>
            </a:avLst>
          </a:prstGeom>
          <a:noFill/>
          <a:ln>
            <a:noFill/>
          </a:ln>
        </p:spPr>
        <p:style>
          <a:lnRef idx="0">
            <a:scrgbClr r="0" g="0" b="0"/>
          </a:lnRef>
          <a:fillRef idx="0">
            <a:scrgbClr r="0" g="0" b="0"/>
          </a:fillRef>
          <a:effectRef idx="0">
            <a:scrgbClr r="0" g="0" b="0"/>
          </a:effectRef>
          <a:fontRef idx="minor">
            <a:schemeClr val="dk1"/>
          </a:fontRef>
        </p:style>
        <p:txBody>
          <a:bodyPr/>
          <a:lstStyle/>
          <a:p>
            <a:endParaRPr lang="en-US"/>
          </a:p>
        </p:txBody>
      </p:sp>
      <p:sp>
        <p:nvSpPr>
          <p:cNvPr id="19" name="Text Placeholder 31">
            <a:extLst>
              <a:ext uri="{FF2B5EF4-FFF2-40B4-BE49-F238E27FC236}">
                <a16:creationId xmlns:a16="http://schemas.microsoft.com/office/drawing/2014/main" id="{53123E4D-C4BF-2944-8767-5B0DF76FDD2C}"/>
              </a:ext>
            </a:extLst>
          </p:cNvPr>
          <p:cNvSpPr>
            <a:spLocks noGrp="1"/>
          </p:cNvSpPr>
          <p:nvPr>
            <p:ph type="body" sz="quarter" idx="16" hasCustomPrompt="1"/>
          </p:nvPr>
        </p:nvSpPr>
        <p:spPr>
          <a:xfrm>
            <a:off x="4211961" y="5977127"/>
            <a:ext cx="2088232" cy="187472"/>
          </a:xfrm>
          <a:prstGeom prst="rect">
            <a:avLst/>
          </a:prstGeom>
        </p:spPr>
        <p:txBody>
          <a:bodyPr lIns="0" tIns="0" rIns="0" bIns="0"/>
          <a:lstStyle>
            <a:lvl1pPr marL="0" indent="0" algn="l">
              <a:buNone/>
              <a:defRPr sz="1100" b="0" i="0">
                <a:latin typeface="Arial" panose="020B0604020202020204" pitchFamily="34" charset="0"/>
                <a:cs typeface="Arial" panose="020B0604020202020204" pitchFamily="34" charset="0"/>
              </a:defRPr>
            </a:lvl1pPr>
          </a:lstStyle>
          <a:p>
            <a:r>
              <a:rPr lang="en-US" sz="1200" dirty="0">
                <a:solidFill>
                  <a:schemeClr val="tx1">
                    <a:lumMod val="95000"/>
                    <a:lumOff val="5000"/>
                  </a:schemeClr>
                </a:solidFill>
              </a:rPr>
              <a:t>Picture name</a:t>
            </a:r>
            <a:endParaRPr lang="en-GB" sz="1200" b="1" dirty="0">
              <a:solidFill>
                <a:schemeClr val="tx1">
                  <a:lumMod val="95000"/>
                  <a:lumOff val="5000"/>
                </a:schemeClr>
              </a:solidFill>
            </a:endParaRPr>
          </a:p>
        </p:txBody>
      </p:sp>
      <p:pic>
        <p:nvPicPr>
          <p:cNvPr id="28" name="Picture 27">
            <a:extLst>
              <a:ext uri="{FF2B5EF4-FFF2-40B4-BE49-F238E27FC236}">
                <a16:creationId xmlns:a16="http://schemas.microsoft.com/office/drawing/2014/main" id="{001F8A00-5FC0-284D-AA31-CB23F48DAAA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95536" y="1764868"/>
            <a:ext cx="813468" cy="813468"/>
          </a:xfrm>
          <a:prstGeom prst="rect">
            <a:avLst/>
          </a:prstGeom>
        </p:spPr>
      </p:pic>
      <p:sp>
        <p:nvSpPr>
          <p:cNvPr id="30" name="Text Placeholder 29">
            <a:extLst>
              <a:ext uri="{FF2B5EF4-FFF2-40B4-BE49-F238E27FC236}">
                <a16:creationId xmlns:a16="http://schemas.microsoft.com/office/drawing/2014/main" id="{6E6C5F41-0FA2-5C43-8D15-D361B598AFD4}"/>
              </a:ext>
            </a:extLst>
          </p:cNvPr>
          <p:cNvSpPr>
            <a:spLocks noGrp="1"/>
          </p:cNvSpPr>
          <p:nvPr>
            <p:ph type="body" sz="quarter" idx="17" hasCustomPrompt="1"/>
          </p:nvPr>
        </p:nvSpPr>
        <p:spPr>
          <a:xfrm>
            <a:off x="1292133" y="2088749"/>
            <a:ext cx="2487779" cy="720080"/>
          </a:xfrm>
          <a:prstGeom prst="rect">
            <a:avLst/>
          </a:prstGeom>
        </p:spPr>
        <p:txBody>
          <a:bodyPr wrap="square" lIns="0" tIns="0" rIns="0" bIns="0">
            <a:noAutofit/>
          </a:bodyPr>
          <a:lstStyle>
            <a:lvl1pPr marL="0" indent="0" algn="l">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33" name="Text Placeholder 29">
            <a:extLst>
              <a:ext uri="{FF2B5EF4-FFF2-40B4-BE49-F238E27FC236}">
                <a16:creationId xmlns:a16="http://schemas.microsoft.com/office/drawing/2014/main" id="{60B00B0F-0E98-B845-B5BC-A3297CE6ECFF}"/>
              </a:ext>
            </a:extLst>
          </p:cNvPr>
          <p:cNvSpPr>
            <a:spLocks noGrp="1"/>
          </p:cNvSpPr>
          <p:nvPr>
            <p:ph type="body" sz="quarter" idx="18" hasCustomPrompt="1"/>
          </p:nvPr>
        </p:nvSpPr>
        <p:spPr>
          <a:xfrm>
            <a:off x="932093" y="3010806"/>
            <a:ext cx="2847819" cy="2650441"/>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Tree>
    <p:extLst>
      <p:ext uri="{BB962C8B-B14F-4D97-AF65-F5344CB8AC3E}">
        <p14:creationId xmlns:p14="http://schemas.microsoft.com/office/powerpoint/2010/main" val="20470731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13" name="Picture Placeholder 10">
            <a:extLst>
              <a:ext uri="{FF2B5EF4-FFF2-40B4-BE49-F238E27FC236}">
                <a16:creationId xmlns:a16="http://schemas.microsoft.com/office/drawing/2014/main" id="{2335DC84-779C-B340-B833-01480C7727B8}"/>
              </a:ext>
            </a:extLst>
          </p:cNvPr>
          <p:cNvSpPr>
            <a:spLocks noGrp="1"/>
          </p:cNvSpPr>
          <p:nvPr>
            <p:ph type="pic" sz="quarter" idx="14"/>
          </p:nvPr>
        </p:nvSpPr>
        <p:spPr>
          <a:xfrm>
            <a:off x="4211961" y="1950469"/>
            <a:ext cx="4474840" cy="3913452"/>
          </a:xfrm>
          <a:prstGeom prst="roundRect">
            <a:avLst>
              <a:gd name="adj" fmla="val 4169"/>
            </a:avLst>
          </a:prstGeom>
          <a:noFill/>
          <a:ln>
            <a:noFill/>
          </a:ln>
        </p:spPr>
        <p:style>
          <a:lnRef idx="0">
            <a:scrgbClr r="0" g="0" b="0"/>
          </a:lnRef>
          <a:fillRef idx="0">
            <a:scrgbClr r="0" g="0" b="0"/>
          </a:fillRef>
          <a:effectRef idx="0">
            <a:scrgbClr r="0" g="0" b="0"/>
          </a:effectRef>
          <a:fontRef idx="minor">
            <a:schemeClr val="dk1"/>
          </a:fontRef>
        </p:style>
        <p:txBody>
          <a:bodyPr/>
          <a:lstStyle/>
          <a:p>
            <a:endParaRPr lang="en-US"/>
          </a:p>
        </p:txBody>
      </p:sp>
      <p:sp>
        <p:nvSpPr>
          <p:cNvPr id="19" name="Text Placeholder 31">
            <a:extLst>
              <a:ext uri="{FF2B5EF4-FFF2-40B4-BE49-F238E27FC236}">
                <a16:creationId xmlns:a16="http://schemas.microsoft.com/office/drawing/2014/main" id="{53123E4D-C4BF-2944-8767-5B0DF76FDD2C}"/>
              </a:ext>
            </a:extLst>
          </p:cNvPr>
          <p:cNvSpPr>
            <a:spLocks noGrp="1"/>
          </p:cNvSpPr>
          <p:nvPr>
            <p:ph type="body" sz="quarter" idx="16" hasCustomPrompt="1"/>
          </p:nvPr>
        </p:nvSpPr>
        <p:spPr>
          <a:xfrm>
            <a:off x="4211961" y="5977127"/>
            <a:ext cx="2088232" cy="187472"/>
          </a:xfrm>
          <a:prstGeom prst="rect">
            <a:avLst/>
          </a:prstGeom>
        </p:spPr>
        <p:txBody>
          <a:bodyPr lIns="0" tIns="0" rIns="0" bIns="0"/>
          <a:lstStyle>
            <a:lvl1pPr marL="0" indent="0" algn="l">
              <a:buNone/>
              <a:defRPr sz="1100" b="0" i="0">
                <a:latin typeface="Arial" panose="020B0604020202020204" pitchFamily="34" charset="0"/>
                <a:cs typeface="Arial" panose="020B0604020202020204" pitchFamily="34" charset="0"/>
              </a:defRPr>
            </a:lvl1pPr>
          </a:lstStyle>
          <a:p>
            <a:r>
              <a:rPr lang="en-US" sz="1200" dirty="0">
                <a:solidFill>
                  <a:schemeClr val="tx1">
                    <a:lumMod val="95000"/>
                    <a:lumOff val="5000"/>
                  </a:schemeClr>
                </a:solidFill>
              </a:rPr>
              <a:t>Picture name</a:t>
            </a:r>
            <a:endParaRPr lang="en-GB" sz="1200" b="1" dirty="0">
              <a:solidFill>
                <a:schemeClr val="tx1">
                  <a:lumMod val="95000"/>
                  <a:lumOff val="5000"/>
                </a:schemeClr>
              </a:solidFill>
            </a:endParaRPr>
          </a:p>
        </p:txBody>
      </p:sp>
      <p:sp>
        <p:nvSpPr>
          <p:cNvPr id="33" name="Text Placeholder 29">
            <a:extLst>
              <a:ext uri="{FF2B5EF4-FFF2-40B4-BE49-F238E27FC236}">
                <a16:creationId xmlns:a16="http://schemas.microsoft.com/office/drawing/2014/main" id="{60B00B0F-0E98-B845-B5BC-A3297CE6ECFF}"/>
              </a:ext>
            </a:extLst>
          </p:cNvPr>
          <p:cNvSpPr>
            <a:spLocks noGrp="1"/>
          </p:cNvSpPr>
          <p:nvPr>
            <p:ph type="body" sz="quarter" idx="18" hasCustomPrompt="1"/>
          </p:nvPr>
        </p:nvSpPr>
        <p:spPr>
          <a:xfrm>
            <a:off x="395537" y="1950470"/>
            <a:ext cx="3384376" cy="3710778"/>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Tree>
    <p:extLst>
      <p:ext uri="{BB962C8B-B14F-4D97-AF65-F5344CB8AC3E}">
        <p14:creationId xmlns:p14="http://schemas.microsoft.com/office/powerpoint/2010/main" val="1872095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3" name="Rounded Rectangle 2">
            <a:extLst>
              <a:ext uri="{FF2B5EF4-FFF2-40B4-BE49-F238E27FC236}">
                <a16:creationId xmlns:a16="http://schemas.microsoft.com/office/drawing/2014/main" id="{69932948-CAC5-EC49-A3D4-E3B16C6866E4}"/>
              </a:ext>
            </a:extLst>
          </p:cNvPr>
          <p:cNvSpPr/>
          <p:nvPr userDrawn="1"/>
        </p:nvSpPr>
        <p:spPr>
          <a:xfrm>
            <a:off x="683568" y="1763824"/>
            <a:ext cx="3240000" cy="813468"/>
          </a:xfrm>
          <a:prstGeom prst="roundRect">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7">
            <a:extLst>
              <a:ext uri="{FF2B5EF4-FFF2-40B4-BE49-F238E27FC236}">
                <a16:creationId xmlns:a16="http://schemas.microsoft.com/office/drawing/2014/main" id="{751365BE-0EE9-B248-BC18-2DCBDD3EC96F}"/>
              </a:ext>
            </a:extLst>
          </p:cNvPr>
          <p:cNvSpPr>
            <a:spLocks noGrp="1"/>
          </p:cNvSpPr>
          <p:nvPr>
            <p:ph type="pic" sz="quarter" idx="10"/>
          </p:nvPr>
        </p:nvSpPr>
        <p:spPr>
          <a:xfrm>
            <a:off x="0" y="620688"/>
            <a:ext cx="9144000" cy="6237312"/>
          </a:xfrm>
          <a:prstGeom prst="rect">
            <a:avLst/>
          </a:prstGeom>
          <a:noFill/>
        </p:spPr>
        <p:txBody>
          <a:bodyPr/>
          <a:lstStyle/>
          <a:p>
            <a:endParaRPr lang="en-US" dirty="0"/>
          </a:p>
        </p:txBody>
      </p:sp>
      <p:pic>
        <p:nvPicPr>
          <p:cNvPr id="10" name="Picture 9">
            <a:extLst>
              <a:ext uri="{FF2B5EF4-FFF2-40B4-BE49-F238E27FC236}">
                <a16:creationId xmlns:a16="http://schemas.microsoft.com/office/drawing/2014/main" id="{EE7E4E5E-2E15-4A43-9DD1-08B6331D9DF5}"/>
              </a:ext>
            </a:extLst>
          </p:cNvPr>
          <p:cNvPicPr>
            <a:picLocks noChangeAspect="1"/>
          </p:cNvPicPr>
          <p:nvPr userDrawn="1"/>
        </p:nvPicPr>
        <p:blipFill>
          <a:blip r:embed="rId2">
            <a:alphaModFix amt="60000"/>
          </a:blip>
          <a:stretch>
            <a:fillRect/>
          </a:stretch>
        </p:blipFill>
        <p:spPr>
          <a:xfrm>
            <a:off x="-409424" y="2697336"/>
            <a:ext cx="4333552" cy="1955800"/>
          </a:xfrm>
          <a:prstGeom prst="rect">
            <a:avLst/>
          </a:prstGeom>
        </p:spPr>
      </p:pic>
      <p:pic>
        <p:nvPicPr>
          <p:cNvPr id="16" name="Picture 15">
            <a:extLst>
              <a:ext uri="{FF2B5EF4-FFF2-40B4-BE49-F238E27FC236}">
                <a16:creationId xmlns:a16="http://schemas.microsoft.com/office/drawing/2014/main" id="{BB52A1DD-6B1D-E54D-8691-F0AB39C9F71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95536" y="1764868"/>
            <a:ext cx="813468" cy="813468"/>
          </a:xfrm>
          <a:prstGeom prst="rect">
            <a:avLst/>
          </a:prstGeom>
        </p:spPr>
      </p:pic>
      <p:sp>
        <p:nvSpPr>
          <p:cNvPr id="17" name="Text Placeholder 29">
            <a:extLst>
              <a:ext uri="{FF2B5EF4-FFF2-40B4-BE49-F238E27FC236}">
                <a16:creationId xmlns:a16="http://schemas.microsoft.com/office/drawing/2014/main" id="{C31514A5-A710-5A4A-8028-DC13FC642BAD}"/>
              </a:ext>
            </a:extLst>
          </p:cNvPr>
          <p:cNvSpPr>
            <a:spLocks noGrp="1"/>
          </p:cNvSpPr>
          <p:nvPr>
            <p:ph type="body" sz="quarter" idx="17" hasCustomPrompt="1"/>
          </p:nvPr>
        </p:nvSpPr>
        <p:spPr>
          <a:xfrm>
            <a:off x="1322676" y="2005532"/>
            <a:ext cx="2487779" cy="332139"/>
          </a:xfrm>
          <a:prstGeom prst="rect">
            <a:avLst/>
          </a:prstGeom>
        </p:spPr>
        <p:txBody>
          <a:bodyPr wrap="square" lIns="0" tIns="0" rIns="0" bIns="0">
            <a:noAutofit/>
          </a:bodyPr>
          <a:lstStyle>
            <a:lvl1pPr marL="0" indent="0" algn="l">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21" name="Text Placeholder 29">
            <a:extLst>
              <a:ext uri="{FF2B5EF4-FFF2-40B4-BE49-F238E27FC236}">
                <a16:creationId xmlns:a16="http://schemas.microsoft.com/office/drawing/2014/main" id="{AB0A97C9-D463-2845-8806-1C3407144930}"/>
              </a:ext>
            </a:extLst>
          </p:cNvPr>
          <p:cNvSpPr>
            <a:spLocks noGrp="1"/>
          </p:cNvSpPr>
          <p:nvPr>
            <p:ph type="body" sz="quarter" idx="18" hasCustomPrompt="1"/>
          </p:nvPr>
        </p:nvSpPr>
        <p:spPr>
          <a:xfrm>
            <a:off x="467544" y="3218931"/>
            <a:ext cx="3240360" cy="1434205"/>
          </a:xfrm>
          <a:prstGeom prst="rect">
            <a:avLst/>
          </a:prstGeom>
          <a:noFill/>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pic>
        <p:nvPicPr>
          <p:cNvPr id="11" name="Picture 10" descr="I'm-Possible-logo.png">
            <a:extLst>
              <a:ext uri="{FF2B5EF4-FFF2-40B4-BE49-F238E27FC236}">
                <a16:creationId xmlns:a16="http://schemas.microsoft.com/office/drawing/2014/main" id="{2F7ED77C-7665-684A-A5B2-67B2CFCBCBA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95536" y="194845"/>
            <a:ext cx="1745411" cy="386642"/>
          </a:xfrm>
          <a:prstGeom prst="rect">
            <a:avLst/>
          </a:prstGeom>
        </p:spPr>
      </p:pic>
      <p:pic>
        <p:nvPicPr>
          <p:cNvPr id="12" name="Picture 11">
            <a:extLst>
              <a:ext uri="{FF2B5EF4-FFF2-40B4-BE49-F238E27FC236}">
                <a16:creationId xmlns:a16="http://schemas.microsoft.com/office/drawing/2014/main" id="{EA9C7DEA-70B3-CC4C-B0CD-E2C26FC83A3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256" y="-165059"/>
            <a:ext cx="9144000" cy="1826263"/>
          </a:xfrm>
          <a:prstGeom prst="rect">
            <a:avLst/>
          </a:prstGeom>
        </p:spPr>
      </p:pic>
      <p:pic>
        <p:nvPicPr>
          <p:cNvPr id="13" name="Picture 12" descr="I'm-Possible-logo.png">
            <a:extLst>
              <a:ext uri="{FF2B5EF4-FFF2-40B4-BE49-F238E27FC236}">
                <a16:creationId xmlns:a16="http://schemas.microsoft.com/office/drawing/2014/main" id="{E0CE6E23-C351-194B-8251-90DE35EC42C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47936" y="347245"/>
            <a:ext cx="1745411" cy="386642"/>
          </a:xfrm>
          <a:prstGeom prst="rect">
            <a:avLst/>
          </a:prstGeom>
        </p:spPr>
      </p:pic>
      <p:grpSp>
        <p:nvGrpSpPr>
          <p:cNvPr id="2" name="Group 1">
            <a:extLst>
              <a:ext uri="{FF2B5EF4-FFF2-40B4-BE49-F238E27FC236}">
                <a16:creationId xmlns:a16="http://schemas.microsoft.com/office/drawing/2014/main" id="{438780AF-A937-FE42-ADBF-DB2A45961328}"/>
              </a:ext>
            </a:extLst>
          </p:cNvPr>
          <p:cNvGrpSpPr/>
          <p:nvPr userDrawn="1"/>
        </p:nvGrpSpPr>
        <p:grpSpPr>
          <a:xfrm>
            <a:off x="0" y="-163230"/>
            <a:ext cx="9144000" cy="1826263"/>
            <a:chOff x="0" y="-163230"/>
            <a:chExt cx="9144000" cy="1826263"/>
          </a:xfrm>
        </p:grpSpPr>
        <p:pic>
          <p:nvPicPr>
            <p:cNvPr id="14" name="Picture 13">
              <a:extLst>
                <a:ext uri="{FF2B5EF4-FFF2-40B4-BE49-F238E27FC236}">
                  <a16:creationId xmlns:a16="http://schemas.microsoft.com/office/drawing/2014/main" id="{90C01EBC-8602-924F-93C4-09C171D08E9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0" y="-163230"/>
              <a:ext cx="9144000" cy="1826263"/>
            </a:xfrm>
            <a:prstGeom prst="rect">
              <a:avLst/>
            </a:prstGeom>
          </p:spPr>
        </p:pic>
        <p:pic>
          <p:nvPicPr>
            <p:cNvPr id="15" name="Picture 14" descr="I'm-Possible-logo.png">
              <a:extLst>
                <a:ext uri="{FF2B5EF4-FFF2-40B4-BE49-F238E27FC236}">
                  <a16:creationId xmlns:a16="http://schemas.microsoft.com/office/drawing/2014/main" id="{4B47BE60-C665-1646-9914-94DD046ADA1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49192" y="349074"/>
              <a:ext cx="1745411" cy="386642"/>
            </a:xfrm>
            <a:prstGeom prst="rect">
              <a:avLst/>
            </a:prstGeom>
          </p:spPr>
        </p:pic>
      </p:grpSp>
    </p:spTree>
    <p:extLst>
      <p:ext uri="{BB962C8B-B14F-4D97-AF65-F5344CB8AC3E}">
        <p14:creationId xmlns:p14="http://schemas.microsoft.com/office/powerpoint/2010/main" val="3662668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BC3C3B5-095E-9C44-B2E8-84A9283C8D11}"/>
              </a:ext>
            </a:extLst>
          </p:cNvPr>
          <p:cNvPicPr>
            <a:picLocks noChangeAspect="1"/>
          </p:cNvPicPr>
          <p:nvPr userDrawn="1"/>
        </p:nvPicPr>
        <p:blipFill>
          <a:blip r:embed="rId2"/>
          <a:stretch>
            <a:fillRect/>
          </a:stretch>
        </p:blipFill>
        <p:spPr>
          <a:xfrm>
            <a:off x="673960" y="1966845"/>
            <a:ext cx="3321975" cy="3897075"/>
          </a:xfrm>
          <a:prstGeom prst="rect">
            <a:avLst/>
          </a:prstGeom>
        </p:spPr>
      </p:pic>
      <p:sp>
        <p:nvSpPr>
          <p:cNvPr id="13" name="Text Placeholder 29">
            <a:extLst>
              <a:ext uri="{FF2B5EF4-FFF2-40B4-BE49-F238E27FC236}">
                <a16:creationId xmlns:a16="http://schemas.microsoft.com/office/drawing/2014/main" id="{59837E2E-6B5C-7E42-8910-AC96F2BB14DD}"/>
              </a:ext>
            </a:extLst>
          </p:cNvPr>
          <p:cNvSpPr>
            <a:spLocks noGrp="1"/>
          </p:cNvSpPr>
          <p:nvPr>
            <p:ph type="body" sz="quarter" idx="17" hasCustomPrompt="1"/>
          </p:nvPr>
        </p:nvSpPr>
        <p:spPr>
          <a:xfrm>
            <a:off x="1292133" y="2088749"/>
            <a:ext cx="2487779" cy="720080"/>
          </a:xfrm>
          <a:prstGeom prst="rect">
            <a:avLst/>
          </a:prstGeom>
        </p:spPr>
        <p:txBody>
          <a:bodyPr wrap="square" lIns="0" tIns="0" rIns="0" bIns="0" anchor="ctr">
            <a:noAutofit/>
          </a:bodyPr>
          <a:lstStyle>
            <a:lvl1pPr marL="0" indent="0" algn="l">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14" name="Text Placeholder 29">
            <a:extLst>
              <a:ext uri="{FF2B5EF4-FFF2-40B4-BE49-F238E27FC236}">
                <a16:creationId xmlns:a16="http://schemas.microsoft.com/office/drawing/2014/main" id="{8A51226D-AF92-864F-BF0D-88665CAD8C7D}"/>
              </a:ext>
            </a:extLst>
          </p:cNvPr>
          <p:cNvSpPr>
            <a:spLocks noGrp="1"/>
          </p:cNvSpPr>
          <p:nvPr>
            <p:ph type="body" sz="quarter" idx="18" hasCustomPrompt="1"/>
          </p:nvPr>
        </p:nvSpPr>
        <p:spPr>
          <a:xfrm>
            <a:off x="932093" y="3010806"/>
            <a:ext cx="2847819" cy="2650441"/>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pic>
        <p:nvPicPr>
          <p:cNvPr id="17" name="Picture 16">
            <a:extLst>
              <a:ext uri="{FF2B5EF4-FFF2-40B4-BE49-F238E27FC236}">
                <a16:creationId xmlns:a16="http://schemas.microsoft.com/office/drawing/2014/main" id="{B124FE5D-81EB-3743-97DF-546BF406451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95536" y="1764868"/>
            <a:ext cx="813468" cy="813468"/>
          </a:xfrm>
          <a:prstGeom prst="rect">
            <a:avLst/>
          </a:prstGeom>
        </p:spPr>
      </p:pic>
      <p:pic>
        <p:nvPicPr>
          <p:cNvPr id="26" name="Picture 25">
            <a:extLst>
              <a:ext uri="{FF2B5EF4-FFF2-40B4-BE49-F238E27FC236}">
                <a16:creationId xmlns:a16="http://schemas.microsoft.com/office/drawing/2014/main" id="{C06934FE-A017-1E49-906D-A321A512F5A2}"/>
              </a:ext>
            </a:extLst>
          </p:cNvPr>
          <p:cNvPicPr>
            <a:picLocks noChangeAspect="1"/>
          </p:cNvPicPr>
          <p:nvPr userDrawn="1"/>
        </p:nvPicPr>
        <p:blipFill>
          <a:blip r:embed="rId2"/>
          <a:stretch>
            <a:fillRect/>
          </a:stretch>
        </p:blipFill>
        <p:spPr>
          <a:xfrm>
            <a:off x="4994441" y="1966845"/>
            <a:ext cx="3321975" cy="3897075"/>
          </a:xfrm>
          <a:prstGeom prst="rect">
            <a:avLst/>
          </a:prstGeom>
        </p:spPr>
      </p:pic>
      <p:sp>
        <p:nvSpPr>
          <p:cNvPr id="27" name="Text Placeholder 29">
            <a:extLst>
              <a:ext uri="{FF2B5EF4-FFF2-40B4-BE49-F238E27FC236}">
                <a16:creationId xmlns:a16="http://schemas.microsoft.com/office/drawing/2014/main" id="{A89F2DCC-8942-814B-8EEA-80990CCA27A1}"/>
              </a:ext>
            </a:extLst>
          </p:cNvPr>
          <p:cNvSpPr>
            <a:spLocks noGrp="1"/>
          </p:cNvSpPr>
          <p:nvPr>
            <p:ph type="body" sz="quarter" idx="19" hasCustomPrompt="1"/>
          </p:nvPr>
        </p:nvSpPr>
        <p:spPr>
          <a:xfrm>
            <a:off x="5612614" y="2088749"/>
            <a:ext cx="2487779" cy="720080"/>
          </a:xfrm>
          <a:prstGeom prst="rect">
            <a:avLst/>
          </a:prstGeom>
        </p:spPr>
        <p:txBody>
          <a:bodyPr wrap="square" lIns="0" tIns="0" rIns="0" bIns="0" anchor="ctr">
            <a:noAutofit/>
          </a:bodyPr>
          <a:lstStyle>
            <a:lvl1pPr marL="0" indent="0" algn="l">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28" name="Text Placeholder 29">
            <a:extLst>
              <a:ext uri="{FF2B5EF4-FFF2-40B4-BE49-F238E27FC236}">
                <a16:creationId xmlns:a16="http://schemas.microsoft.com/office/drawing/2014/main" id="{00CC8E5A-CC42-C846-8AB7-ED1604090377}"/>
              </a:ext>
            </a:extLst>
          </p:cNvPr>
          <p:cNvSpPr>
            <a:spLocks noGrp="1"/>
          </p:cNvSpPr>
          <p:nvPr>
            <p:ph type="body" sz="quarter" idx="20" hasCustomPrompt="1"/>
          </p:nvPr>
        </p:nvSpPr>
        <p:spPr>
          <a:xfrm>
            <a:off x="5252574" y="3010806"/>
            <a:ext cx="2847819" cy="2650441"/>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pic>
        <p:nvPicPr>
          <p:cNvPr id="29" name="Picture 28">
            <a:extLst>
              <a:ext uri="{FF2B5EF4-FFF2-40B4-BE49-F238E27FC236}">
                <a16:creationId xmlns:a16="http://schemas.microsoft.com/office/drawing/2014/main" id="{C9A0E7AA-5E72-FD40-A185-20C82CEA823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716017" y="1764868"/>
            <a:ext cx="813468" cy="813468"/>
          </a:xfrm>
          <a:prstGeom prst="rect">
            <a:avLst/>
          </a:prstGeom>
        </p:spPr>
      </p:pic>
    </p:spTree>
    <p:extLst>
      <p:ext uri="{BB962C8B-B14F-4D97-AF65-F5344CB8AC3E}">
        <p14:creationId xmlns:p14="http://schemas.microsoft.com/office/powerpoint/2010/main" val="138365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2" name="Rounded Rectangle 11">
            <a:extLst>
              <a:ext uri="{FF2B5EF4-FFF2-40B4-BE49-F238E27FC236}">
                <a16:creationId xmlns:a16="http://schemas.microsoft.com/office/drawing/2014/main" id="{E9009D76-AA94-694E-980C-D3E3B4DF850A}"/>
              </a:ext>
            </a:extLst>
          </p:cNvPr>
          <p:cNvSpPr/>
          <p:nvPr userDrawn="1"/>
        </p:nvSpPr>
        <p:spPr>
          <a:xfrm>
            <a:off x="673959" y="1992394"/>
            <a:ext cx="7448020" cy="813468"/>
          </a:xfrm>
          <a:prstGeom prst="roundRect">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a:extLst>
              <a:ext uri="{FF2B5EF4-FFF2-40B4-BE49-F238E27FC236}">
                <a16:creationId xmlns:a16="http://schemas.microsoft.com/office/drawing/2014/main" id="{D0587052-F1D5-5B41-A4C1-00997D3B3C4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5536" y="1764868"/>
            <a:ext cx="813468" cy="813468"/>
          </a:xfrm>
          <a:prstGeom prst="rect">
            <a:avLst/>
          </a:prstGeom>
        </p:spPr>
      </p:pic>
    </p:spTree>
    <p:extLst>
      <p:ext uri="{BB962C8B-B14F-4D97-AF65-F5344CB8AC3E}">
        <p14:creationId xmlns:p14="http://schemas.microsoft.com/office/powerpoint/2010/main" val="23616388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713665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590E8D8E-DE1C-7142-AAD1-B706A0EFC2D8}"/>
              </a:ext>
            </a:extLst>
          </p:cNvPr>
          <p:cNvSpPr>
            <a:spLocks noGrp="1"/>
          </p:cNvSpPr>
          <p:nvPr>
            <p:ph type="pic" sz="quarter" idx="20"/>
          </p:nvPr>
        </p:nvSpPr>
        <p:spPr>
          <a:xfrm>
            <a:off x="395536" y="2348880"/>
            <a:ext cx="3888432" cy="3434662"/>
          </a:xfrm>
          <a:prstGeom prst="roundRect">
            <a:avLst>
              <a:gd name="adj" fmla="val 5241"/>
            </a:avLst>
          </a:prstGeom>
          <a:noFill/>
        </p:spPr>
        <p:txBody>
          <a:bodyPr/>
          <a:lstStyle/>
          <a:p>
            <a:endParaRPr lang="en-US"/>
          </a:p>
        </p:txBody>
      </p:sp>
      <p:pic>
        <p:nvPicPr>
          <p:cNvPr id="10" name="Picture 9">
            <a:extLst>
              <a:ext uri="{FF2B5EF4-FFF2-40B4-BE49-F238E27FC236}">
                <a16:creationId xmlns:a16="http://schemas.microsoft.com/office/drawing/2014/main" id="{7BC0EBF9-A3E5-D24A-876E-C5DC660D9718}"/>
              </a:ext>
            </a:extLst>
          </p:cNvPr>
          <p:cNvPicPr>
            <a:picLocks noChangeAspect="1"/>
          </p:cNvPicPr>
          <p:nvPr userDrawn="1"/>
        </p:nvPicPr>
        <p:blipFill>
          <a:blip r:embed="rId2"/>
          <a:stretch>
            <a:fillRect/>
          </a:stretch>
        </p:blipFill>
        <p:spPr>
          <a:xfrm rot="10800000">
            <a:off x="395536" y="1988840"/>
            <a:ext cx="3888432" cy="534986"/>
          </a:xfrm>
          <a:prstGeom prst="rect">
            <a:avLst/>
          </a:prstGeom>
        </p:spPr>
      </p:pic>
      <p:sp>
        <p:nvSpPr>
          <p:cNvPr id="12" name="Text Placeholder 29">
            <a:extLst>
              <a:ext uri="{FF2B5EF4-FFF2-40B4-BE49-F238E27FC236}">
                <a16:creationId xmlns:a16="http://schemas.microsoft.com/office/drawing/2014/main" id="{6DDECE27-8356-4644-81F4-FF4B00CC4825}"/>
              </a:ext>
            </a:extLst>
          </p:cNvPr>
          <p:cNvSpPr>
            <a:spLocks noGrp="1"/>
          </p:cNvSpPr>
          <p:nvPr>
            <p:ph type="body" sz="quarter" idx="17" hasCustomPrompt="1"/>
          </p:nvPr>
        </p:nvSpPr>
        <p:spPr>
          <a:xfrm>
            <a:off x="395536" y="2120137"/>
            <a:ext cx="3888432" cy="272391"/>
          </a:xfrm>
          <a:prstGeom prst="rect">
            <a:avLst/>
          </a:prstGeom>
        </p:spPr>
        <p:txBody>
          <a:bodyPr wrap="square" lIns="0" tIns="0" rIns="0" bIns="0">
            <a:noAutofit/>
          </a:bodyPr>
          <a:lstStyle>
            <a:lvl1pPr marL="0" indent="0" algn="ctr">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14" name="Picture Placeholder 2">
            <a:extLst>
              <a:ext uri="{FF2B5EF4-FFF2-40B4-BE49-F238E27FC236}">
                <a16:creationId xmlns:a16="http://schemas.microsoft.com/office/drawing/2014/main" id="{AB0FB073-1FC2-9F4C-8DB8-3E20D9B86DE1}"/>
              </a:ext>
            </a:extLst>
          </p:cNvPr>
          <p:cNvSpPr>
            <a:spLocks noGrp="1"/>
          </p:cNvSpPr>
          <p:nvPr>
            <p:ph type="pic" sz="quarter" idx="21"/>
          </p:nvPr>
        </p:nvSpPr>
        <p:spPr>
          <a:xfrm>
            <a:off x="4855109" y="2348880"/>
            <a:ext cx="3888432" cy="3434662"/>
          </a:xfrm>
          <a:prstGeom prst="roundRect">
            <a:avLst>
              <a:gd name="adj" fmla="val 5241"/>
            </a:avLst>
          </a:prstGeom>
          <a:noFill/>
        </p:spPr>
        <p:txBody>
          <a:bodyPr/>
          <a:lstStyle/>
          <a:p>
            <a:endParaRPr lang="en-US" dirty="0"/>
          </a:p>
        </p:txBody>
      </p:sp>
      <p:pic>
        <p:nvPicPr>
          <p:cNvPr id="15" name="Picture 14">
            <a:extLst>
              <a:ext uri="{FF2B5EF4-FFF2-40B4-BE49-F238E27FC236}">
                <a16:creationId xmlns:a16="http://schemas.microsoft.com/office/drawing/2014/main" id="{E2F91C70-4F0D-9B47-A30C-81CD48DB8AF3}"/>
              </a:ext>
            </a:extLst>
          </p:cNvPr>
          <p:cNvPicPr>
            <a:picLocks noChangeAspect="1"/>
          </p:cNvPicPr>
          <p:nvPr userDrawn="1"/>
        </p:nvPicPr>
        <p:blipFill>
          <a:blip r:embed="rId2"/>
          <a:stretch>
            <a:fillRect/>
          </a:stretch>
        </p:blipFill>
        <p:spPr>
          <a:xfrm rot="10800000">
            <a:off x="4855109" y="1981707"/>
            <a:ext cx="3888432" cy="534986"/>
          </a:xfrm>
          <a:prstGeom prst="rect">
            <a:avLst/>
          </a:prstGeom>
        </p:spPr>
      </p:pic>
      <p:sp>
        <p:nvSpPr>
          <p:cNvPr id="16" name="Text Placeholder 29">
            <a:extLst>
              <a:ext uri="{FF2B5EF4-FFF2-40B4-BE49-F238E27FC236}">
                <a16:creationId xmlns:a16="http://schemas.microsoft.com/office/drawing/2014/main" id="{B272B0EC-1166-E548-AD87-C7C3BCA71866}"/>
              </a:ext>
            </a:extLst>
          </p:cNvPr>
          <p:cNvSpPr>
            <a:spLocks noGrp="1"/>
          </p:cNvSpPr>
          <p:nvPr>
            <p:ph type="body" sz="quarter" idx="22" hasCustomPrompt="1"/>
          </p:nvPr>
        </p:nvSpPr>
        <p:spPr>
          <a:xfrm>
            <a:off x="4855109" y="2120137"/>
            <a:ext cx="3888432" cy="272391"/>
          </a:xfrm>
          <a:prstGeom prst="rect">
            <a:avLst/>
          </a:prstGeom>
        </p:spPr>
        <p:txBody>
          <a:bodyPr wrap="square" lIns="0" tIns="0" rIns="0" bIns="0">
            <a:noAutofit/>
          </a:bodyPr>
          <a:lstStyle>
            <a:lvl1pPr marL="0" indent="0" algn="ctr">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Tree>
    <p:extLst>
      <p:ext uri="{BB962C8B-B14F-4D97-AF65-F5344CB8AC3E}">
        <p14:creationId xmlns:p14="http://schemas.microsoft.com/office/powerpoint/2010/main" val="37897514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ext Placeholder 31">
            <a:extLst>
              <a:ext uri="{FF2B5EF4-FFF2-40B4-BE49-F238E27FC236}">
                <a16:creationId xmlns:a16="http://schemas.microsoft.com/office/drawing/2014/main" id="{7159FFEF-C596-084C-A3C4-3554FCEB199F}"/>
              </a:ext>
            </a:extLst>
          </p:cNvPr>
          <p:cNvSpPr txBox="1">
            <a:spLocks/>
          </p:cNvSpPr>
          <p:nvPr userDrawn="1"/>
        </p:nvSpPr>
        <p:spPr>
          <a:xfrm>
            <a:off x="395536" y="6390484"/>
            <a:ext cx="3456384" cy="226264"/>
          </a:xfrm>
          <a:prstGeom prst="rect">
            <a:avLst/>
          </a:prstGeom>
        </p:spPr>
        <p:txBody>
          <a:bodyPr lIns="0" tIns="0" rIns="0" bIns="0"/>
          <a:lstStyle>
            <a:lvl1pPr marL="0" indent="0" algn="l" defTabSz="914400" rtl="0" eaLnBrk="1" latinLnBrk="0" hangingPunct="1">
              <a:spcBef>
                <a:spcPct val="20000"/>
              </a:spcBef>
              <a:buFont typeface="Arial" panose="020B0604020202020204" pitchFamily="34" charset="0"/>
              <a:buNone/>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200" dirty="0">
                <a:solidFill>
                  <a:schemeClr val="tx1">
                    <a:lumMod val="95000"/>
                    <a:lumOff val="5000"/>
                  </a:schemeClr>
                </a:solidFill>
              </a:rPr>
              <a:t>Theme 1 Unit 1: </a:t>
            </a:r>
            <a:r>
              <a:rPr lang="en-GB" sz="1200" b="1" dirty="0">
                <a:latin typeface="Arial"/>
                <a:cs typeface="Arial"/>
              </a:rPr>
              <a:t>The Paralympic Movement</a:t>
            </a:r>
            <a:endParaRPr lang="en-GB" sz="1200" b="1" dirty="0">
              <a:solidFill>
                <a:schemeClr val="tx1">
                  <a:lumMod val="95000"/>
                  <a:lumOff val="5000"/>
                </a:schemeClr>
              </a:solidFill>
            </a:endParaRPr>
          </a:p>
        </p:txBody>
      </p:sp>
      <p:pic>
        <p:nvPicPr>
          <p:cNvPr id="5" name="Picture 4">
            <a:extLst>
              <a:ext uri="{FF2B5EF4-FFF2-40B4-BE49-F238E27FC236}">
                <a16:creationId xmlns:a16="http://schemas.microsoft.com/office/drawing/2014/main" id="{914FE191-E1E3-1A4B-9D2F-F01862E7F8A0}"/>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256" y="-165059"/>
            <a:ext cx="9144000" cy="1826263"/>
          </a:xfrm>
          <a:prstGeom prst="rect">
            <a:avLst/>
          </a:prstGeom>
        </p:spPr>
      </p:pic>
      <p:pic>
        <p:nvPicPr>
          <p:cNvPr id="6" name="Picture 5" descr="I'm-Possible-logo.png">
            <a:extLst>
              <a:ext uri="{FF2B5EF4-FFF2-40B4-BE49-F238E27FC236}">
                <a16:creationId xmlns:a16="http://schemas.microsoft.com/office/drawing/2014/main" id="{CDEB051F-41E8-4B40-93F2-E8345F6DBF5E}"/>
              </a:ext>
            </a:extLst>
          </p:cNvPr>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395536" y="194845"/>
            <a:ext cx="1745411" cy="386642"/>
          </a:xfrm>
          <a:prstGeom prst="rect">
            <a:avLst/>
          </a:prstGeom>
        </p:spPr>
      </p:pic>
      <p:cxnSp>
        <p:nvCxnSpPr>
          <p:cNvPr id="8" name="Straight Connector 7">
            <a:extLst>
              <a:ext uri="{FF2B5EF4-FFF2-40B4-BE49-F238E27FC236}">
                <a16:creationId xmlns:a16="http://schemas.microsoft.com/office/drawing/2014/main" id="{69E835BC-8691-7B44-B80B-24EEFF6028C8}"/>
              </a:ext>
            </a:extLst>
          </p:cNvPr>
          <p:cNvCxnSpPr>
            <a:cxnSpLocks/>
          </p:cNvCxnSpPr>
          <p:nvPr userDrawn="1"/>
        </p:nvCxnSpPr>
        <p:spPr>
          <a:xfrm>
            <a:off x="395536" y="6309320"/>
            <a:ext cx="72008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Text Placeholder 31">
            <a:extLst>
              <a:ext uri="{FF2B5EF4-FFF2-40B4-BE49-F238E27FC236}">
                <a16:creationId xmlns:a16="http://schemas.microsoft.com/office/drawing/2014/main" id="{12545007-F416-1A49-A51C-B672B89B6EBE}"/>
              </a:ext>
            </a:extLst>
          </p:cNvPr>
          <p:cNvSpPr txBox="1">
            <a:spLocks/>
          </p:cNvSpPr>
          <p:nvPr userDrawn="1"/>
        </p:nvSpPr>
        <p:spPr>
          <a:xfrm>
            <a:off x="4283968" y="6453336"/>
            <a:ext cx="3312368" cy="163412"/>
          </a:xfrm>
          <a:prstGeom prst="rect">
            <a:avLst/>
          </a:prstGeom>
        </p:spPr>
        <p:txBody>
          <a:bodyPr lIns="0" tIns="0" rIns="0" bIns="0"/>
          <a:lstStyle>
            <a:lvl1pPr marL="0" indent="0" algn="l" defTabSz="914400" rtl="0" eaLnBrk="1" latinLnBrk="0" hangingPunct="1">
              <a:spcBef>
                <a:spcPct val="20000"/>
              </a:spcBef>
              <a:buFont typeface="Arial" panose="020B0604020202020204" pitchFamily="34" charset="0"/>
              <a:buNone/>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r>
              <a:rPr lang="en-GB" sz="700" kern="1200" dirty="0">
                <a:solidFill>
                  <a:schemeClr val="tx1">
                    <a:lumMod val="95000"/>
                    <a:lumOff val="5000"/>
                  </a:schemeClr>
                </a:solidFill>
                <a:effectLst/>
                <a:latin typeface="Arial" panose="020B0604020202020204" pitchFamily="34" charset="0"/>
                <a:ea typeface="+mn-ea"/>
                <a:cs typeface="Arial" panose="020B0604020202020204" pitchFamily="34" charset="0"/>
              </a:rPr>
              <a:t>© 2018 International Paralympic Committee – ALL RIGHTS RESERVED</a:t>
            </a:r>
          </a:p>
        </p:txBody>
      </p:sp>
      <p:pic>
        <p:nvPicPr>
          <p:cNvPr id="10" name="Picture 9">
            <a:extLst>
              <a:ext uri="{FF2B5EF4-FFF2-40B4-BE49-F238E27FC236}">
                <a16:creationId xmlns:a16="http://schemas.microsoft.com/office/drawing/2014/main" id="{DBECB3E5-AA15-CD42-8F21-C6DF218787B6}"/>
              </a:ext>
            </a:extLst>
          </p:cNvPr>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7812360" y="6115835"/>
            <a:ext cx="946250" cy="549297"/>
          </a:xfrm>
          <a:prstGeom prst="rect">
            <a:avLst/>
          </a:prstGeom>
        </p:spPr>
      </p:pic>
    </p:spTree>
    <p:extLst>
      <p:ext uri="{BB962C8B-B14F-4D97-AF65-F5344CB8AC3E}">
        <p14:creationId xmlns:p14="http://schemas.microsoft.com/office/powerpoint/2010/main" val="6166805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4" r:id="rId3"/>
    <p:sldLayoutId id="2147483661" r:id="rId4"/>
    <p:sldLayoutId id="2147483651" r:id="rId5"/>
    <p:sldLayoutId id="2147483652" r:id="rId6"/>
    <p:sldLayoutId id="2147483660" r:id="rId7"/>
    <p:sldLayoutId id="2147483663" r:id="rId8"/>
    <p:sldLayoutId id="2147483654" r:id="rId9"/>
    <p:sldLayoutId id="2147483655" r:id="rId10"/>
    <p:sldLayoutId id="2147483656" r:id="rId11"/>
    <p:sldLayoutId id="214748366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9F065C02-EF1B-7249-BB12-7CC6D7EA9138}"/>
              </a:ext>
            </a:extLst>
          </p:cNvPr>
          <p:cNvSpPr>
            <a:spLocks noGrp="1"/>
          </p:cNvSpPr>
          <p:nvPr>
            <p:ph type="body" sz="quarter" idx="13"/>
          </p:nvPr>
        </p:nvSpPr>
        <p:spPr>
          <a:xfrm>
            <a:off x="404952" y="1412776"/>
            <a:ext cx="7767448" cy="740009"/>
          </a:xfrm>
        </p:spPr>
        <p:txBody>
          <a:bodyPr/>
          <a:lstStyle/>
          <a:p>
            <a:r>
              <a:rPr lang="en-US" dirty="0"/>
              <a:t>The Paralympic Games</a:t>
            </a:r>
          </a:p>
        </p:txBody>
      </p:sp>
      <p:sp>
        <p:nvSpPr>
          <p:cNvPr id="12" name="Subtitle 11">
            <a:extLst>
              <a:ext uri="{FF2B5EF4-FFF2-40B4-BE49-F238E27FC236}">
                <a16:creationId xmlns:a16="http://schemas.microsoft.com/office/drawing/2014/main" id="{D9E0F5DD-35BD-3B4E-B208-1AB73BA97BC2}"/>
              </a:ext>
            </a:extLst>
          </p:cNvPr>
          <p:cNvSpPr>
            <a:spLocks noGrp="1"/>
          </p:cNvSpPr>
          <p:nvPr>
            <p:ph type="subTitle" idx="1"/>
          </p:nvPr>
        </p:nvSpPr>
        <p:spPr>
          <a:xfrm>
            <a:off x="404952" y="2242832"/>
            <a:ext cx="8270736" cy="481246"/>
          </a:xfrm>
        </p:spPr>
        <p:txBody>
          <a:bodyPr/>
          <a:lstStyle/>
          <a:p>
            <a:r>
              <a:rPr lang="en-US" sz="2400" dirty="0"/>
              <a:t>The six ‘P’s</a:t>
            </a:r>
          </a:p>
        </p:txBody>
      </p:sp>
    </p:spTree>
    <p:extLst>
      <p:ext uri="{BB962C8B-B14F-4D97-AF65-F5344CB8AC3E}">
        <p14:creationId xmlns:p14="http://schemas.microsoft.com/office/powerpoint/2010/main" val="31138365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 Same Side Corner Rectangle 12">
            <a:extLst>
              <a:ext uri="{FF2B5EF4-FFF2-40B4-BE49-F238E27FC236}">
                <a16:creationId xmlns:a16="http://schemas.microsoft.com/office/drawing/2014/main" id="{4DE14E34-8EFE-DF45-9993-83B41060CCA8}"/>
              </a:ext>
            </a:extLst>
          </p:cNvPr>
          <p:cNvSpPr/>
          <p:nvPr/>
        </p:nvSpPr>
        <p:spPr>
          <a:xfrm rot="10800000">
            <a:off x="678764" y="2804108"/>
            <a:ext cx="4757332" cy="3217180"/>
          </a:xfrm>
          <a:prstGeom prst="round2SameRect">
            <a:avLst>
              <a:gd name="adj1" fmla="val 9196"/>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10C8346D-5BE4-E644-B244-92ADBE5FD6DF}"/>
              </a:ext>
            </a:extLst>
          </p:cNvPr>
          <p:cNvSpPr txBox="1"/>
          <p:nvPr/>
        </p:nvSpPr>
        <p:spPr>
          <a:xfrm>
            <a:off x="1007999" y="3057897"/>
            <a:ext cx="4212073" cy="2739211"/>
          </a:xfrm>
          <a:prstGeom prst="rect">
            <a:avLst/>
          </a:prstGeom>
          <a:noFill/>
        </p:spPr>
        <p:txBody>
          <a:bodyPr wrap="square" lIns="0" rtlCol="0">
            <a:spAutoFit/>
          </a:bodyPr>
          <a:lstStyle/>
          <a:p>
            <a:pPr lvl="0">
              <a:spcAft>
                <a:spcPts val="1200"/>
              </a:spcAft>
            </a:pPr>
            <a:r>
              <a:rPr lang="en-GB" dirty="0">
                <a:solidFill>
                  <a:prstClr val="black"/>
                </a:solidFill>
                <a:latin typeface="Arial" panose="020B0604020202020204" pitchFamily="34" charset="0"/>
                <a:cs typeface="Arial" panose="020B0604020202020204" pitchFamily="34" charset="0"/>
              </a:rPr>
              <a:t>Any Para sport on the Paralympic programme is referred to as a Paralympic sport  The term is only </a:t>
            </a:r>
            <a:br>
              <a:rPr lang="en-GB" dirty="0">
                <a:solidFill>
                  <a:prstClr val="black"/>
                </a:solidFill>
                <a:latin typeface="Arial" panose="020B0604020202020204" pitchFamily="34" charset="0"/>
                <a:cs typeface="Arial" panose="020B0604020202020204" pitchFamily="34" charset="0"/>
              </a:rPr>
            </a:br>
            <a:r>
              <a:rPr lang="en-GB" dirty="0">
                <a:solidFill>
                  <a:prstClr val="black"/>
                </a:solidFill>
                <a:latin typeface="Arial" panose="020B0604020202020204" pitchFamily="34" charset="0"/>
                <a:cs typeface="Arial" panose="020B0604020202020204" pitchFamily="34" charset="0"/>
              </a:rPr>
              <a:t>used when referring to the sport’s involvement in the Paralympic Games.</a:t>
            </a:r>
          </a:p>
          <a:p>
            <a:pPr lvl="0">
              <a:spcAft>
                <a:spcPts val="1200"/>
              </a:spcAft>
            </a:pPr>
            <a:r>
              <a:rPr lang="en-GB" dirty="0">
                <a:solidFill>
                  <a:prstClr val="black"/>
                </a:solidFill>
                <a:latin typeface="Arial" panose="020B0604020202020204" pitchFamily="34" charset="0"/>
                <a:cs typeface="Arial" panose="020B0604020202020204" pitchFamily="34" charset="0"/>
              </a:rPr>
              <a:t>In the 2020 Paralympic Games, 22 sports will be contested. Para badminton and Para taekwondo will make their Paralympic debut.  </a:t>
            </a:r>
          </a:p>
        </p:txBody>
      </p:sp>
      <p:sp>
        <p:nvSpPr>
          <p:cNvPr id="17" name="Round Same Side Corner Rectangle 16">
            <a:extLst>
              <a:ext uri="{FF2B5EF4-FFF2-40B4-BE49-F238E27FC236}">
                <a16:creationId xmlns:a16="http://schemas.microsoft.com/office/drawing/2014/main" id="{2EF78D26-9607-9D4D-A2D3-583CE6913321}"/>
              </a:ext>
            </a:extLst>
          </p:cNvPr>
          <p:cNvSpPr/>
          <p:nvPr/>
        </p:nvSpPr>
        <p:spPr>
          <a:xfrm flipH="1">
            <a:off x="678763" y="1989138"/>
            <a:ext cx="4757332" cy="814972"/>
          </a:xfrm>
          <a:prstGeom prst="round2SameRect">
            <a:avLst>
              <a:gd name="adj1" fmla="val 37886"/>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678762" y="2133698"/>
            <a:ext cx="4757333"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GB" sz="2400" b="1" dirty="0">
                <a:solidFill>
                  <a:srgbClr val="00B0F0"/>
                </a:solidFill>
              </a:rPr>
              <a:t>P3</a:t>
            </a:r>
          </a:p>
          <a:p>
            <a:pPr algn="ctr"/>
            <a:r>
              <a:rPr lang="en-GB" sz="2400" b="1" dirty="0">
                <a:solidFill>
                  <a:srgbClr val="00B0F0"/>
                </a:solidFill>
              </a:rPr>
              <a:t>P</a:t>
            </a:r>
            <a:r>
              <a:rPr lang="en-GB" sz="2400" b="1" dirty="0"/>
              <a:t>aralympic sport</a:t>
            </a:r>
          </a:p>
        </p:txBody>
      </p:sp>
      <p:pic>
        <p:nvPicPr>
          <p:cNvPr id="12" name="Picture 11">
            <a:extLst>
              <a:ext uri="{FF2B5EF4-FFF2-40B4-BE49-F238E27FC236}">
                <a16:creationId xmlns:a16="http://schemas.microsoft.com/office/drawing/2014/main" id="{AB864891-030A-B448-868B-3F589A9C6C02}"/>
              </a:ext>
            </a:extLst>
          </p:cNvPr>
          <p:cNvPicPr>
            <a:picLocks/>
          </p:cNvPicPr>
          <p:nvPr/>
        </p:nvPicPr>
        <p:blipFill rotWithShape="1">
          <a:blip r:embed="rId3" cstate="screen">
            <a:extLst>
              <a:ext uri="{28A0092B-C50C-407E-A947-70E740481C1C}">
                <a14:useLocalDpi xmlns:a14="http://schemas.microsoft.com/office/drawing/2010/main"/>
              </a:ext>
            </a:extLst>
          </a:blip>
          <a:srcRect l="4152" t="742" b="9895"/>
          <a:stretch/>
        </p:blipFill>
        <p:spPr>
          <a:xfrm>
            <a:off x="5796135" y="1989137"/>
            <a:ext cx="2664286" cy="1656000"/>
          </a:xfrm>
          <a:prstGeom prst="roundRect">
            <a:avLst/>
          </a:prstGeom>
        </p:spPr>
      </p:pic>
      <p:pic>
        <p:nvPicPr>
          <p:cNvPr id="18" name="Picture 17">
            <a:extLst>
              <a:ext uri="{FF2B5EF4-FFF2-40B4-BE49-F238E27FC236}">
                <a16:creationId xmlns:a16="http://schemas.microsoft.com/office/drawing/2014/main" id="{D87F52B7-8233-D944-A588-0842E162DA0E}"/>
              </a:ext>
            </a:extLst>
          </p:cNvPr>
          <p:cNvPicPr>
            <a:picLocks/>
          </p:cNvPicPr>
          <p:nvPr/>
        </p:nvPicPr>
        <p:blipFill rotWithShape="1">
          <a:blip r:embed="rId4" cstate="screen">
            <a:extLst>
              <a:ext uri="{28A0092B-C50C-407E-A947-70E740481C1C}">
                <a14:useLocalDpi xmlns:a14="http://schemas.microsoft.com/office/drawing/2010/main"/>
              </a:ext>
            </a:extLst>
          </a:blip>
          <a:srcRect t="5245" b="1521"/>
          <a:stretch/>
        </p:blipFill>
        <p:spPr>
          <a:xfrm>
            <a:off x="5788362" y="4077072"/>
            <a:ext cx="2664285" cy="1656000"/>
          </a:xfrm>
          <a:prstGeom prst="roundRect">
            <a:avLst>
              <a:gd name="adj" fmla="val 18771"/>
            </a:avLst>
          </a:prstGeom>
        </p:spPr>
      </p:pic>
      <p:sp>
        <p:nvSpPr>
          <p:cNvPr id="15" name="Text Placeholder 29">
            <a:extLst>
              <a:ext uri="{FF2B5EF4-FFF2-40B4-BE49-F238E27FC236}">
                <a16:creationId xmlns:a16="http://schemas.microsoft.com/office/drawing/2014/main" id="{91C2D1A2-3A08-B248-A13B-98DB63A55FA5}"/>
              </a:ext>
            </a:extLst>
          </p:cNvPr>
          <p:cNvSpPr txBox="1">
            <a:spLocks/>
          </p:cNvSpPr>
          <p:nvPr/>
        </p:nvSpPr>
        <p:spPr>
          <a:xfrm>
            <a:off x="7024569" y="3674610"/>
            <a:ext cx="1435219" cy="153888"/>
          </a:xfrm>
          <a:prstGeom prst="rect">
            <a:avLst/>
          </a:prstGeom>
        </p:spPr>
        <p:txBody>
          <a:bodyPr wrap="square" lIns="0" tIns="0" rIns="0" bIns="0" anchor="ctr">
            <a:sp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lnSpc>
                <a:spcPct val="100000"/>
              </a:lnSpc>
            </a:pPr>
            <a:r>
              <a:rPr lang="en-GB" sz="1000" b="1" dirty="0">
                <a:solidFill>
                  <a:srgbClr val="0069A9"/>
                </a:solidFill>
              </a:rPr>
              <a:t>Para badminton</a:t>
            </a:r>
          </a:p>
        </p:txBody>
      </p:sp>
      <p:sp>
        <p:nvSpPr>
          <p:cNvPr id="16" name="Text Placeholder 29">
            <a:extLst>
              <a:ext uri="{FF2B5EF4-FFF2-40B4-BE49-F238E27FC236}">
                <a16:creationId xmlns:a16="http://schemas.microsoft.com/office/drawing/2014/main" id="{7601DF17-8373-FF40-BE25-AFC8033CA1D4}"/>
              </a:ext>
            </a:extLst>
          </p:cNvPr>
          <p:cNvSpPr txBox="1">
            <a:spLocks/>
          </p:cNvSpPr>
          <p:nvPr/>
        </p:nvSpPr>
        <p:spPr>
          <a:xfrm>
            <a:off x="7024569" y="5817108"/>
            <a:ext cx="1435219" cy="153888"/>
          </a:xfrm>
          <a:prstGeom prst="rect">
            <a:avLst/>
          </a:prstGeom>
        </p:spPr>
        <p:txBody>
          <a:bodyPr wrap="square" lIns="0" tIns="0" rIns="0" bIns="0" anchor="ctr">
            <a:sp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lnSpc>
                <a:spcPct val="100000"/>
              </a:lnSpc>
            </a:pPr>
            <a:r>
              <a:rPr lang="en-GB" sz="1000" b="1" dirty="0">
                <a:solidFill>
                  <a:srgbClr val="0069A9"/>
                </a:solidFill>
              </a:rPr>
              <a:t>Para judo</a:t>
            </a:r>
          </a:p>
        </p:txBody>
      </p:sp>
    </p:spTree>
    <p:extLst>
      <p:ext uri="{BB962C8B-B14F-4D97-AF65-F5344CB8AC3E}">
        <p14:creationId xmlns:p14="http://schemas.microsoft.com/office/powerpoint/2010/main" val="2621014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animEffect transition="in" filter="fade">
                                      <p:cBhvr>
                                        <p:cTn id="11" dur="500"/>
                                        <p:tgtEl>
                                          <p:spTgt spid="1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allAtOnce"/>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 Same Side Corner Rectangle 12">
            <a:extLst>
              <a:ext uri="{FF2B5EF4-FFF2-40B4-BE49-F238E27FC236}">
                <a16:creationId xmlns:a16="http://schemas.microsoft.com/office/drawing/2014/main" id="{4DE14E34-8EFE-DF45-9993-83B41060CCA8}"/>
              </a:ext>
            </a:extLst>
          </p:cNvPr>
          <p:cNvSpPr/>
          <p:nvPr/>
        </p:nvSpPr>
        <p:spPr>
          <a:xfrm rot="10800000">
            <a:off x="678764" y="2804108"/>
            <a:ext cx="7781024" cy="2929148"/>
          </a:xfrm>
          <a:prstGeom prst="round2SameRect">
            <a:avLst>
              <a:gd name="adj1" fmla="val 10549"/>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10C8346D-5BE4-E644-B244-92ADBE5FD6DF}"/>
              </a:ext>
            </a:extLst>
          </p:cNvPr>
          <p:cNvSpPr txBox="1"/>
          <p:nvPr/>
        </p:nvSpPr>
        <p:spPr>
          <a:xfrm>
            <a:off x="1007999" y="3057897"/>
            <a:ext cx="7092393" cy="2339102"/>
          </a:xfrm>
          <a:prstGeom prst="rect">
            <a:avLst/>
          </a:prstGeom>
          <a:noFill/>
        </p:spPr>
        <p:txBody>
          <a:bodyPr wrap="square" lIns="0" rtlCol="0">
            <a:spAutoFit/>
          </a:bodyPr>
          <a:lstStyle/>
          <a:p>
            <a:pPr lvl="0">
              <a:spcAft>
                <a:spcPts val="1200"/>
              </a:spcAft>
            </a:pPr>
            <a:r>
              <a:rPr lang="en-GB" dirty="0">
                <a:solidFill>
                  <a:prstClr val="black"/>
                </a:solidFill>
                <a:latin typeface="Arial" panose="020B0604020202020204" pitchFamily="34" charset="0"/>
                <a:cs typeface="Arial" panose="020B0604020202020204" pitchFamily="34" charset="0"/>
              </a:rPr>
              <a:t>The Paralympic Games is an international, multi-sport event at which elite Para athletes from around the world compete in different Paralympic sports.</a:t>
            </a:r>
          </a:p>
          <a:p>
            <a:pPr lvl="0">
              <a:spcAft>
                <a:spcPts val="1200"/>
              </a:spcAft>
            </a:pPr>
            <a:r>
              <a:rPr lang="en-GB" dirty="0">
                <a:solidFill>
                  <a:prstClr val="black"/>
                </a:solidFill>
                <a:latin typeface="Arial" panose="020B0604020202020204" pitchFamily="34" charset="0"/>
                <a:cs typeface="Arial" panose="020B0604020202020204" pitchFamily="34" charset="0"/>
              </a:rPr>
              <a:t>The word ‘Paralympic’ comes from the Greek ‘para’ (beside or alongside) and the word ‘Olympic’. </a:t>
            </a:r>
          </a:p>
          <a:p>
            <a:pPr lvl="0">
              <a:spcAft>
                <a:spcPts val="1200"/>
              </a:spcAft>
            </a:pPr>
            <a:r>
              <a:rPr lang="en-GB" dirty="0">
                <a:solidFill>
                  <a:prstClr val="black"/>
                </a:solidFill>
                <a:latin typeface="Arial" panose="020B0604020202020204" pitchFamily="34" charset="0"/>
                <a:cs typeface="Arial" panose="020B0604020202020204" pitchFamily="34" charset="0"/>
              </a:rPr>
              <a:t>The Paralympic Games and the Olympic Games are separate events that use the same cities and venues.</a:t>
            </a:r>
          </a:p>
        </p:txBody>
      </p:sp>
      <p:sp>
        <p:nvSpPr>
          <p:cNvPr id="17" name="Round Same Side Corner Rectangle 16">
            <a:extLst>
              <a:ext uri="{FF2B5EF4-FFF2-40B4-BE49-F238E27FC236}">
                <a16:creationId xmlns:a16="http://schemas.microsoft.com/office/drawing/2014/main" id="{2EF78D26-9607-9D4D-A2D3-583CE6913321}"/>
              </a:ext>
            </a:extLst>
          </p:cNvPr>
          <p:cNvSpPr/>
          <p:nvPr/>
        </p:nvSpPr>
        <p:spPr>
          <a:xfrm flipH="1">
            <a:off x="678763" y="1989138"/>
            <a:ext cx="7781024" cy="814972"/>
          </a:xfrm>
          <a:prstGeom prst="round2SameRect">
            <a:avLst>
              <a:gd name="adj1" fmla="val 37886"/>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678762" y="2133698"/>
            <a:ext cx="7781026"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GB" sz="2400" b="1" dirty="0">
                <a:solidFill>
                  <a:srgbClr val="00B0F0"/>
                </a:solidFill>
              </a:rPr>
              <a:t>P4</a:t>
            </a:r>
          </a:p>
          <a:p>
            <a:pPr algn="ctr"/>
            <a:r>
              <a:rPr lang="en-GB" sz="2400" b="1" dirty="0">
                <a:solidFill>
                  <a:srgbClr val="00B0F0"/>
                </a:solidFill>
              </a:rPr>
              <a:t>P</a:t>
            </a:r>
            <a:r>
              <a:rPr lang="en-GB" sz="2400" b="1" dirty="0"/>
              <a:t>aralympic Games</a:t>
            </a:r>
          </a:p>
        </p:txBody>
      </p:sp>
    </p:spTree>
    <p:extLst>
      <p:ext uri="{BB962C8B-B14F-4D97-AF65-F5344CB8AC3E}">
        <p14:creationId xmlns:p14="http://schemas.microsoft.com/office/powerpoint/2010/main" val="1210139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animEffect transition="in" filter="fade">
                                      <p:cBhvr>
                                        <p:cTn id="11" dur="500"/>
                                        <p:tgtEl>
                                          <p:spTgt spid="14">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animEffect transition="in" filter="fade">
                                      <p:cBhvr>
                                        <p:cTn id="15" dur="500"/>
                                        <p:tgtEl>
                                          <p:spTgt spid="1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allAtOnce"/>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 Same Side Corner Rectangle 12">
            <a:extLst>
              <a:ext uri="{FF2B5EF4-FFF2-40B4-BE49-F238E27FC236}">
                <a16:creationId xmlns:a16="http://schemas.microsoft.com/office/drawing/2014/main" id="{4DE14E34-8EFE-DF45-9993-83B41060CCA8}"/>
              </a:ext>
            </a:extLst>
          </p:cNvPr>
          <p:cNvSpPr/>
          <p:nvPr/>
        </p:nvSpPr>
        <p:spPr>
          <a:xfrm rot="10800000">
            <a:off x="678761" y="2589956"/>
            <a:ext cx="7781026" cy="3071292"/>
          </a:xfrm>
          <a:prstGeom prst="round2SameRect">
            <a:avLst>
              <a:gd name="adj1" fmla="val 8985"/>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10C8346D-5BE4-E644-B244-92ADBE5FD6DF}"/>
              </a:ext>
            </a:extLst>
          </p:cNvPr>
          <p:cNvSpPr txBox="1"/>
          <p:nvPr/>
        </p:nvSpPr>
        <p:spPr>
          <a:xfrm>
            <a:off x="1017710" y="2918709"/>
            <a:ext cx="4864950" cy="2492990"/>
          </a:xfrm>
          <a:prstGeom prst="rect">
            <a:avLst/>
          </a:prstGeom>
          <a:noFill/>
        </p:spPr>
        <p:txBody>
          <a:bodyPr wrap="square" lIns="0" rtlCol="0">
            <a:spAutoFit/>
          </a:bodyPr>
          <a:lstStyle/>
          <a:p>
            <a:pPr>
              <a:spcAft>
                <a:spcPts val="1200"/>
              </a:spcAft>
            </a:pPr>
            <a:r>
              <a:rPr lang="en-GB" b="1" dirty="0">
                <a:solidFill>
                  <a:srgbClr val="00B0F0"/>
                </a:solidFill>
                <a:latin typeface="Arial" panose="020B0604020202020204" pitchFamily="34" charset="0"/>
                <a:cs typeface="Arial" panose="020B0604020202020204" pitchFamily="34" charset="0"/>
              </a:rPr>
              <a:t>P</a:t>
            </a:r>
            <a:r>
              <a:rPr lang="en-GB" b="1" dirty="0">
                <a:solidFill>
                  <a:srgbClr val="0069A9"/>
                </a:solidFill>
                <a:latin typeface="Arial" panose="020B0604020202020204" pitchFamily="34" charset="0"/>
                <a:cs typeface="Arial" panose="020B0604020202020204" pitchFamily="34" charset="0"/>
              </a:rPr>
              <a:t>ara athlete</a:t>
            </a:r>
          </a:p>
          <a:p>
            <a:pPr>
              <a:spcAft>
                <a:spcPts val="1200"/>
              </a:spcAft>
            </a:pPr>
            <a:r>
              <a:rPr lang="en-GB" dirty="0">
                <a:latin typeface="Arial" panose="020B0604020202020204" pitchFamily="34" charset="0"/>
                <a:cs typeface="Arial" panose="020B0604020202020204" pitchFamily="34" charset="0"/>
              </a:rPr>
              <a:t>A Para athlete is a person with an impairment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who participates in recreational and/or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competitive physical activity and sport.</a:t>
            </a:r>
          </a:p>
          <a:p>
            <a:pPr>
              <a:spcAft>
                <a:spcPts val="1200"/>
              </a:spcAft>
            </a:pPr>
            <a:r>
              <a:rPr lang="en-GB" b="1" dirty="0">
                <a:solidFill>
                  <a:srgbClr val="00B0F0"/>
                </a:solidFill>
                <a:latin typeface="Arial" panose="020B0604020202020204" pitchFamily="34" charset="0"/>
                <a:cs typeface="Arial" panose="020B0604020202020204" pitchFamily="34" charset="0"/>
              </a:rPr>
              <a:t>P</a:t>
            </a:r>
            <a:r>
              <a:rPr lang="en-GB" b="1" dirty="0">
                <a:solidFill>
                  <a:srgbClr val="0069A9"/>
                </a:solidFill>
                <a:latin typeface="Arial" panose="020B0604020202020204" pitchFamily="34" charset="0"/>
                <a:cs typeface="Arial" panose="020B0604020202020204" pitchFamily="34" charset="0"/>
              </a:rPr>
              <a:t>aralympian</a:t>
            </a:r>
          </a:p>
          <a:p>
            <a:pPr>
              <a:spcAft>
                <a:spcPts val="1200"/>
              </a:spcAft>
            </a:pPr>
            <a:r>
              <a:rPr lang="en-GB" dirty="0">
                <a:latin typeface="Arial" panose="020B0604020202020204" pitchFamily="34" charset="0"/>
                <a:cs typeface="Arial" panose="020B0604020202020204" pitchFamily="34" charset="0"/>
              </a:rPr>
              <a:t>A Paralympian is an athlete who has taken part in the Summer or Winter Paralympic Games.</a:t>
            </a:r>
          </a:p>
        </p:txBody>
      </p:sp>
      <p:pic>
        <p:nvPicPr>
          <p:cNvPr id="15" name="Picture 14">
            <a:extLst>
              <a:ext uri="{FF2B5EF4-FFF2-40B4-BE49-F238E27FC236}">
                <a16:creationId xmlns:a16="http://schemas.microsoft.com/office/drawing/2014/main" id="{DEEB125D-BCD4-A643-AC71-AD77A7C2B9E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8834" t="-11698" r="27924" b="-1"/>
          <a:stretch/>
        </p:blipFill>
        <p:spPr>
          <a:xfrm>
            <a:off x="6002913" y="2276872"/>
            <a:ext cx="2456874" cy="3384377"/>
          </a:xfrm>
          <a:prstGeom prst="round2DiagRect">
            <a:avLst>
              <a:gd name="adj1" fmla="val 11091"/>
              <a:gd name="adj2" fmla="val 0"/>
            </a:avLst>
          </a:prstGeom>
          <a:ln>
            <a:noFill/>
          </a:ln>
          <a:effectLst>
            <a:softEdge rad="0"/>
          </a:effectLst>
        </p:spPr>
      </p:pic>
      <p:sp>
        <p:nvSpPr>
          <p:cNvPr id="18" name="Text Placeholder 29">
            <a:extLst>
              <a:ext uri="{FF2B5EF4-FFF2-40B4-BE49-F238E27FC236}">
                <a16:creationId xmlns:a16="http://schemas.microsoft.com/office/drawing/2014/main" id="{923CD015-5244-9442-9633-244B299C9367}"/>
              </a:ext>
            </a:extLst>
          </p:cNvPr>
          <p:cNvSpPr txBox="1">
            <a:spLocks/>
          </p:cNvSpPr>
          <p:nvPr/>
        </p:nvSpPr>
        <p:spPr>
          <a:xfrm>
            <a:off x="6588224" y="4797152"/>
            <a:ext cx="1871563" cy="534368"/>
          </a:xfrm>
          <a:prstGeom prst="rect">
            <a:avLst/>
          </a:prstGeom>
          <a:solidFill>
            <a:srgbClr val="0069A9">
              <a:alpha val="80000"/>
            </a:srgbClr>
          </a:solidFill>
        </p:spPr>
        <p:txBody>
          <a:bodyPr wrap="square" lIns="0" tIns="36000" rIns="108000" bIns="36000" anchor="ctr">
            <a:sp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lnSpc>
                <a:spcPct val="100000"/>
              </a:lnSpc>
            </a:pPr>
            <a:r>
              <a:rPr lang="en-GB" sz="1000" b="1" dirty="0"/>
              <a:t>Paralympian Emma Wiggs, gold medallist in Para canoeing, Rio 2016</a:t>
            </a:r>
          </a:p>
        </p:txBody>
      </p:sp>
      <p:sp>
        <p:nvSpPr>
          <p:cNvPr id="17" name="Round Same Side Corner Rectangle 16">
            <a:extLst>
              <a:ext uri="{FF2B5EF4-FFF2-40B4-BE49-F238E27FC236}">
                <a16:creationId xmlns:a16="http://schemas.microsoft.com/office/drawing/2014/main" id="{2EF78D26-9607-9D4D-A2D3-583CE6913321}"/>
              </a:ext>
            </a:extLst>
          </p:cNvPr>
          <p:cNvSpPr/>
          <p:nvPr/>
        </p:nvSpPr>
        <p:spPr>
          <a:xfrm flipH="1">
            <a:off x="678761" y="1989138"/>
            <a:ext cx="7781026" cy="675784"/>
          </a:xfrm>
          <a:prstGeom prst="round2SameRect">
            <a:avLst>
              <a:gd name="adj1" fmla="val 42149"/>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1017710" y="2111060"/>
            <a:ext cx="7154690"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solidFill>
                  <a:srgbClr val="00B0F0"/>
                </a:solidFill>
              </a:rPr>
              <a:t>P5 P</a:t>
            </a:r>
            <a:r>
              <a:rPr lang="en-GB" sz="2400" b="1" dirty="0"/>
              <a:t>ara athlete and </a:t>
            </a:r>
            <a:r>
              <a:rPr lang="en-GB" sz="2400" b="1" dirty="0">
                <a:solidFill>
                  <a:srgbClr val="00B0F0"/>
                </a:solidFill>
              </a:rPr>
              <a:t>P6 P</a:t>
            </a:r>
            <a:r>
              <a:rPr lang="en-GB" sz="2400" b="1" dirty="0"/>
              <a:t>aralympian</a:t>
            </a:r>
          </a:p>
        </p:txBody>
      </p:sp>
    </p:spTree>
    <p:extLst>
      <p:ext uri="{BB962C8B-B14F-4D97-AF65-F5344CB8AC3E}">
        <p14:creationId xmlns:p14="http://schemas.microsoft.com/office/powerpoint/2010/main" val="2167372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animEffect transition="in" filter="fade">
                                      <p:cBhvr>
                                        <p:cTn id="11" dur="500"/>
                                        <p:tgtEl>
                                          <p:spTgt spid="14">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animEffect transition="in" filter="fade">
                                      <p:cBhvr>
                                        <p:cTn id="15" dur="500"/>
                                        <p:tgtEl>
                                          <p:spTgt spid="14">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animEffect transition="in" filter="fade">
                                      <p:cBhvr>
                                        <p:cTn id="19" dur="500"/>
                                        <p:tgtEl>
                                          <p:spTgt spid="1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allAtOnce"/>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 Same Side Corner Rectangle 12">
            <a:extLst>
              <a:ext uri="{FF2B5EF4-FFF2-40B4-BE49-F238E27FC236}">
                <a16:creationId xmlns:a16="http://schemas.microsoft.com/office/drawing/2014/main" id="{4DE14E34-8EFE-DF45-9993-83B41060CCA8}"/>
              </a:ext>
            </a:extLst>
          </p:cNvPr>
          <p:cNvSpPr/>
          <p:nvPr/>
        </p:nvSpPr>
        <p:spPr>
          <a:xfrm rot="10800000">
            <a:off x="678764" y="2804110"/>
            <a:ext cx="4253276" cy="2641114"/>
          </a:xfrm>
          <a:prstGeom prst="round2SameRect">
            <a:avLst>
              <a:gd name="adj1" fmla="val 13124"/>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10C8346D-5BE4-E644-B244-92ADBE5FD6DF}"/>
              </a:ext>
            </a:extLst>
          </p:cNvPr>
          <p:cNvSpPr txBox="1"/>
          <p:nvPr/>
        </p:nvSpPr>
        <p:spPr>
          <a:xfrm>
            <a:off x="1008000" y="3057897"/>
            <a:ext cx="3636008" cy="2185214"/>
          </a:xfrm>
          <a:prstGeom prst="rect">
            <a:avLst/>
          </a:prstGeom>
          <a:noFill/>
        </p:spPr>
        <p:txBody>
          <a:bodyPr wrap="square" lIns="0" rtlCol="0">
            <a:spAutoFit/>
          </a:bodyPr>
          <a:lstStyle/>
          <a:p>
            <a:pPr>
              <a:spcAft>
                <a:spcPts val="1200"/>
              </a:spcAft>
            </a:pPr>
            <a:r>
              <a:rPr lang="en-GB" b="1" dirty="0">
                <a:solidFill>
                  <a:srgbClr val="0069A9"/>
                </a:solidFill>
                <a:latin typeface="Arial" panose="020B0604020202020204" pitchFamily="34" charset="0"/>
                <a:cs typeface="Arial" panose="020B0604020202020204" pitchFamily="34" charset="0"/>
              </a:rPr>
              <a:t>The Stoke Mandeville Games</a:t>
            </a:r>
          </a:p>
          <a:p>
            <a:pPr>
              <a:spcAft>
                <a:spcPts val="2400"/>
              </a:spcAft>
            </a:pPr>
            <a:r>
              <a:rPr lang="en-GB" dirty="0">
                <a:latin typeface="Arial" panose="020B0604020202020204" pitchFamily="34" charset="0"/>
                <a:cs typeface="Arial" panose="020B0604020202020204" pitchFamily="34" charset="0"/>
              </a:rPr>
              <a:t>Nearly 70 years ago, Sir Ludwig Guttmann, a German doctor at Stoke Mandeville Hospital, in Great Britain, organised the first sports competition for people recovering from spinal injuries. </a:t>
            </a:r>
          </a:p>
        </p:txBody>
      </p:sp>
      <p:sp>
        <p:nvSpPr>
          <p:cNvPr id="17" name="Round Same Side Corner Rectangle 16">
            <a:extLst>
              <a:ext uri="{FF2B5EF4-FFF2-40B4-BE49-F238E27FC236}">
                <a16:creationId xmlns:a16="http://schemas.microsoft.com/office/drawing/2014/main" id="{2EF78D26-9607-9D4D-A2D3-583CE6913321}"/>
              </a:ext>
            </a:extLst>
          </p:cNvPr>
          <p:cNvSpPr/>
          <p:nvPr/>
        </p:nvSpPr>
        <p:spPr>
          <a:xfrm flipH="1">
            <a:off x="678763" y="1989138"/>
            <a:ext cx="4253276" cy="814972"/>
          </a:xfrm>
          <a:prstGeom prst="round2SameRect">
            <a:avLst>
              <a:gd name="adj1" fmla="val 34416"/>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678762" y="2133698"/>
            <a:ext cx="4253277"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GB" sz="2400" b="1" dirty="0">
                <a:solidFill>
                  <a:srgbClr val="00B0F0"/>
                </a:solidFill>
              </a:rPr>
              <a:t>P1</a:t>
            </a:r>
          </a:p>
          <a:p>
            <a:pPr algn="ctr"/>
            <a:r>
              <a:rPr lang="en-GB" sz="2400" b="1" dirty="0"/>
              <a:t>The </a:t>
            </a:r>
            <a:r>
              <a:rPr lang="en-GB" sz="2400" b="1" dirty="0">
                <a:solidFill>
                  <a:srgbClr val="00B0F0"/>
                </a:solidFill>
              </a:rPr>
              <a:t>P</a:t>
            </a:r>
            <a:r>
              <a:rPr lang="en-GB" sz="2400" b="1" dirty="0"/>
              <a:t>aralympic Movement</a:t>
            </a:r>
          </a:p>
        </p:txBody>
      </p:sp>
      <p:sp>
        <p:nvSpPr>
          <p:cNvPr id="6" name="Rounded Rectangle 5">
            <a:extLst>
              <a:ext uri="{FF2B5EF4-FFF2-40B4-BE49-F238E27FC236}">
                <a16:creationId xmlns:a16="http://schemas.microsoft.com/office/drawing/2014/main" id="{C2169C9F-188E-B24B-B980-4FA34850C274}"/>
              </a:ext>
            </a:extLst>
          </p:cNvPr>
          <p:cNvSpPr/>
          <p:nvPr/>
        </p:nvSpPr>
        <p:spPr>
          <a:xfrm>
            <a:off x="5185090" y="1989138"/>
            <a:ext cx="3274698" cy="3456086"/>
          </a:xfrm>
          <a:prstGeom prst="roundRect">
            <a:avLst>
              <a:gd name="adj" fmla="val 8411"/>
            </a:avLst>
          </a:prstGeom>
          <a:blipFill rotWithShape="1">
            <a:blip r:embed="rId3" cstate="screen">
              <a:extLst>
                <a:ext uri="{28A0092B-C50C-407E-A947-70E740481C1C}">
                  <a14:useLocalDpi xmlns:a14="http://schemas.microsoft.com/office/drawing/2010/main"/>
                </a:ext>
              </a:extLst>
            </a:blip>
            <a:srcRect/>
            <a:stretch>
              <a:fillRect l="-22140" r="-20894"/>
            </a:stretch>
          </a:blip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9">
            <a:extLst>
              <a:ext uri="{FF2B5EF4-FFF2-40B4-BE49-F238E27FC236}">
                <a16:creationId xmlns:a16="http://schemas.microsoft.com/office/drawing/2014/main" id="{CEE36681-D77C-434F-BA43-4EB7366EBAAD}"/>
              </a:ext>
            </a:extLst>
          </p:cNvPr>
          <p:cNvSpPr txBox="1">
            <a:spLocks/>
          </p:cNvSpPr>
          <p:nvPr/>
        </p:nvSpPr>
        <p:spPr>
          <a:xfrm>
            <a:off x="5799426" y="5589240"/>
            <a:ext cx="2660362" cy="153888"/>
          </a:xfrm>
          <a:prstGeom prst="rect">
            <a:avLst/>
          </a:prstGeom>
        </p:spPr>
        <p:txBody>
          <a:bodyPr wrap="square" lIns="0" tIns="0" rIns="0" bIns="0" anchor="ctr">
            <a:sp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lnSpc>
                <a:spcPct val="100000"/>
              </a:lnSpc>
            </a:pPr>
            <a:r>
              <a:rPr lang="en-GB" sz="1000" b="1" dirty="0">
                <a:solidFill>
                  <a:srgbClr val="0069A9"/>
                </a:solidFill>
              </a:rPr>
              <a:t>Spectators at the Stoke Mandeville Games.</a:t>
            </a:r>
          </a:p>
        </p:txBody>
      </p:sp>
    </p:spTree>
    <p:extLst>
      <p:ext uri="{BB962C8B-B14F-4D97-AF65-F5344CB8AC3E}">
        <p14:creationId xmlns:p14="http://schemas.microsoft.com/office/powerpoint/2010/main" val="2024315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animEffect transition="in" filter="fade">
                                      <p:cBhvr>
                                        <p:cTn id="11" dur="500"/>
                                        <p:tgtEl>
                                          <p:spTgt spid="1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 Same Side Corner Rectangle 12">
            <a:extLst>
              <a:ext uri="{FF2B5EF4-FFF2-40B4-BE49-F238E27FC236}">
                <a16:creationId xmlns:a16="http://schemas.microsoft.com/office/drawing/2014/main" id="{4DE14E34-8EFE-DF45-9993-83B41060CCA8}"/>
              </a:ext>
            </a:extLst>
          </p:cNvPr>
          <p:cNvSpPr/>
          <p:nvPr/>
        </p:nvSpPr>
        <p:spPr>
          <a:xfrm rot="10800000">
            <a:off x="678763" y="3114718"/>
            <a:ext cx="3749221" cy="1826450"/>
          </a:xfrm>
          <a:prstGeom prst="round2SameRect">
            <a:avLst>
              <a:gd name="adj1" fmla="val 21579"/>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10C8346D-5BE4-E644-B244-92ADBE5FD6DF}"/>
              </a:ext>
            </a:extLst>
          </p:cNvPr>
          <p:cNvSpPr txBox="1"/>
          <p:nvPr/>
        </p:nvSpPr>
        <p:spPr>
          <a:xfrm>
            <a:off x="1008000" y="3368505"/>
            <a:ext cx="3347975" cy="1354217"/>
          </a:xfrm>
          <a:prstGeom prst="rect">
            <a:avLst/>
          </a:prstGeom>
          <a:noFill/>
        </p:spPr>
        <p:txBody>
          <a:bodyPr wrap="square" lIns="0" rtlCol="0">
            <a:spAutoFit/>
          </a:bodyPr>
          <a:lstStyle/>
          <a:p>
            <a:pPr>
              <a:spcAft>
                <a:spcPts val="1200"/>
              </a:spcAft>
            </a:pPr>
            <a:r>
              <a:rPr lang="en-GB" b="1" dirty="0">
                <a:solidFill>
                  <a:srgbClr val="0069A9"/>
                </a:solidFill>
                <a:latin typeface="Arial" panose="020B0604020202020204" pitchFamily="34" charset="0"/>
                <a:cs typeface="Arial" panose="020B0604020202020204" pitchFamily="34" charset="0"/>
              </a:rPr>
              <a:t>The Stoke Mandeville Games</a:t>
            </a:r>
          </a:p>
          <a:p>
            <a:pPr>
              <a:spcAft>
                <a:spcPts val="2400"/>
              </a:spcAft>
            </a:pPr>
            <a:r>
              <a:rPr lang="en-GB" dirty="0">
                <a:latin typeface="Arial" panose="020B0604020202020204" pitchFamily="34" charset="0"/>
                <a:cs typeface="Arial" panose="020B0604020202020204" pitchFamily="34" charset="0"/>
              </a:rPr>
              <a:t>It was an archery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competition involving 16 wheelchair competitors.  </a:t>
            </a:r>
          </a:p>
        </p:txBody>
      </p:sp>
      <p:sp>
        <p:nvSpPr>
          <p:cNvPr id="17" name="Round Same Side Corner Rectangle 16">
            <a:extLst>
              <a:ext uri="{FF2B5EF4-FFF2-40B4-BE49-F238E27FC236}">
                <a16:creationId xmlns:a16="http://schemas.microsoft.com/office/drawing/2014/main" id="{2EF78D26-9607-9D4D-A2D3-583CE6913321}"/>
              </a:ext>
            </a:extLst>
          </p:cNvPr>
          <p:cNvSpPr/>
          <p:nvPr/>
        </p:nvSpPr>
        <p:spPr>
          <a:xfrm flipH="1">
            <a:off x="678762" y="1989138"/>
            <a:ext cx="3749221" cy="1125580"/>
          </a:xfrm>
          <a:prstGeom prst="round2SameRect">
            <a:avLst>
              <a:gd name="adj1" fmla="val 26041"/>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678762" y="2289002"/>
            <a:ext cx="3749222"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GB" sz="2400" b="1" dirty="0">
                <a:solidFill>
                  <a:srgbClr val="00B0F0"/>
                </a:solidFill>
              </a:rPr>
              <a:t>P1</a:t>
            </a:r>
          </a:p>
          <a:p>
            <a:pPr algn="ctr"/>
            <a:r>
              <a:rPr lang="en-GB" sz="2400" b="1" dirty="0"/>
              <a:t>The </a:t>
            </a:r>
            <a:r>
              <a:rPr lang="en-GB" sz="2400" b="1" dirty="0">
                <a:solidFill>
                  <a:srgbClr val="00B0F0"/>
                </a:solidFill>
              </a:rPr>
              <a:t>P</a:t>
            </a:r>
            <a:r>
              <a:rPr lang="en-GB" sz="2400" b="1" dirty="0"/>
              <a:t>aralympic Movement</a:t>
            </a:r>
          </a:p>
        </p:txBody>
      </p:sp>
      <p:pic>
        <p:nvPicPr>
          <p:cNvPr id="8" name="Picture 7" descr="ppt slide 2-5 Stoke Madeville Credit Christopher Payne (3).jpg">
            <a:extLst>
              <a:ext uri="{FF2B5EF4-FFF2-40B4-BE49-F238E27FC236}">
                <a16:creationId xmlns:a16="http://schemas.microsoft.com/office/drawing/2014/main" id="{57C53E6B-C207-E945-9774-86622191C82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750" r="1750"/>
          <a:stretch/>
        </p:blipFill>
        <p:spPr>
          <a:xfrm>
            <a:off x="4644008" y="1989138"/>
            <a:ext cx="3815780" cy="2952030"/>
          </a:xfrm>
          <a:prstGeom prst="roundRect">
            <a:avLst>
              <a:gd name="adj" fmla="val 9961"/>
            </a:avLst>
          </a:prstGeom>
        </p:spPr>
      </p:pic>
    </p:spTree>
    <p:extLst>
      <p:ext uri="{BB962C8B-B14F-4D97-AF65-F5344CB8AC3E}">
        <p14:creationId xmlns:p14="http://schemas.microsoft.com/office/powerpoint/2010/main" val="2974552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animEffect transition="in" filter="fade">
                                      <p:cBhvr>
                                        <p:cTn id="11" dur="500"/>
                                        <p:tgtEl>
                                          <p:spTgt spid="1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 Same Side Corner Rectangle 12">
            <a:extLst>
              <a:ext uri="{FF2B5EF4-FFF2-40B4-BE49-F238E27FC236}">
                <a16:creationId xmlns:a16="http://schemas.microsoft.com/office/drawing/2014/main" id="{4DE14E34-8EFE-DF45-9993-83B41060CCA8}"/>
              </a:ext>
            </a:extLst>
          </p:cNvPr>
          <p:cNvSpPr/>
          <p:nvPr/>
        </p:nvSpPr>
        <p:spPr>
          <a:xfrm rot="10800000">
            <a:off x="678764" y="2804110"/>
            <a:ext cx="4253276" cy="2929146"/>
          </a:xfrm>
          <a:prstGeom prst="round2SameRect">
            <a:avLst>
              <a:gd name="adj1" fmla="val 10549"/>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10C8346D-5BE4-E644-B244-92ADBE5FD6DF}"/>
              </a:ext>
            </a:extLst>
          </p:cNvPr>
          <p:cNvSpPr txBox="1"/>
          <p:nvPr/>
        </p:nvSpPr>
        <p:spPr>
          <a:xfrm>
            <a:off x="1008000" y="3057897"/>
            <a:ext cx="3636008" cy="2492990"/>
          </a:xfrm>
          <a:prstGeom prst="rect">
            <a:avLst/>
          </a:prstGeom>
          <a:noFill/>
        </p:spPr>
        <p:txBody>
          <a:bodyPr wrap="square" lIns="0" rtlCol="0">
            <a:spAutoFit/>
          </a:bodyPr>
          <a:lstStyle/>
          <a:p>
            <a:pPr>
              <a:spcAft>
                <a:spcPts val="1200"/>
              </a:spcAft>
            </a:pPr>
            <a:r>
              <a:rPr lang="en-GB" b="1" dirty="0">
                <a:solidFill>
                  <a:srgbClr val="0069A9"/>
                </a:solidFill>
                <a:latin typeface="Arial" panose="020B0604020202020204" pitchFamily="34" charset="0"/>
                <a:cs typeface="Arial" panose="020B0604020202020204" pitchFamily="34" charset="0"/>
              </a:rPr>
              <a:t>The Stoke Mandeville Games</a:t>
            </a:r>
          </a:p>
          <a:p>
            <a:pPr>
              <a:spcAft>
                <a:spcPts val="2400"/>
              </a:spcAft>
            </a:pPr>
            <a:r>
              <a:rPr lang="en-GB" dirty="0">
                <a:latin typeface="Arial" panose="020B0604020202020204" pitchFamily="34" charset="0"/>
                <a:cs typeface="Arial" panose="020B0604020202020204" pitchFamily="34" charset="0"/>
              </a:rPr>
              <a:t>The Stoke Mandeville Games took place every year at the same hospital in Great Britain until 1959. </a:t>
            </a:r>
          </a:p>
          <a:p>
            <a:pPr>
              <a:spcAft>
                <a:spcPts val="2400"/>
              </a:spcAft>
            </a:pPr>
            <a:r>
              <a:rPr lang="en-GB" dirty="0">
                <a:latin typeface="Arial" panose="020B0604020202020204" pitchFamily="34" charset="0"/>
                <a:cs typeface="Arial" panose="020B0604020202020204" pitchFamily="34" charset="0"/>
              </a:rPr>
              <a:t>More sports were included every year, such as wheelchair basketball and table tennis.</a:t>
            </a:r>
          </a:p>
        </p:txBody>
      </p:sp>
      <p:sp>
        <p:nvSpPr>
          <p:cNvPr id="17" name="Round Same Side Corner Rectangle 16">
            <a:extLst>
              <a:ext uri="{FF2B5EF4-FFF2-40B4-BE49-F238E27FC236}">
                <a16:creationId xmlns:a16="http://schemas.microsoft.com/office/drawing/2014/main" id="{2EF78D26-9607-9D4D-A2D3-583CE6913321}"/>
              </a:ext>
            </a:extLst>
          </p:cNvPr>
          <p:cNvSpPr/>
          <p:nvPr/>
        </p:nvSpPr>
        <p:spPr>
          <a:xfrm flipH="1">
            <a:off x="678763" y="1989138"/>
            <a:ext cx="4253276" cy="814972"/>
          </a:xfrm>
          <a:prstGeom prst="round2SameRect">
            <a:avLst>
              <a:gd name="adj1" fmla="val 37886"/>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678762" y="2133698"/>
            <a:ext cx="4253277"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GB" sz="2400" b="1" dirty="0">
                <a:solidFill>
                  <a:srgbClr val="00B0F0"/>
                </a:solidFill>
              </a:rPr>
              <a:t>P1</a:t>
            </a:r>
          </a:p>
          <a:p>
            <a:pPr algn="ctr"/>
            <a:r>
              <a:rPr lang="en-GB" sz="2400" b="1" dirty="0"/>
              <a:t>The </a:t>
            </a:r>
            <a:r>
              <a:rPr lang="en-GB" sz="2400" b="1" dirty="0">
                <a:solidFill>
                  <a:srgbClr val="00B0F0"/>
                </a:solidFill>
              </a:rPr>
              <a:t>P</a:t>
            </a:r>
            <a:r>
              <a:rPr lang="en-GB" sz="2400" b="1" dirty="0"/>
              <a:t>aralympic Movement</a:t>
            </a:r>
          </a:p>
        </p:txBody>
      </p:sp>
      <p:sp>
        <p:nvSpPr>
          <p:cNvPr id="8" name="Rounded Rectangle 7">
            <a:extLst>
              <a:ext uri="{FF2B5EF4-FFF2-40B4-BE49-F238E27FC236}">
                <a16:creationId xmlns:a16="http://schemas.microsoft.com/office/drawing/2014/main" id="{DD4CEE1B-C890-BD4B-A671-9E3364E61644}"/>
              </a:ext>
            </a:extLst>
          </p:cNvPr>
          <p:cNvSpPr/>
          <p:nvPr/>
        </p:nvSpPr>
        <p:spPr>
          <a:xfrm>
            <a:off x="5185089" y="1989138"/>
            <a:ext cx="3274699" cy="3744118"/>
          </a:xfrm>
          <a:prstGeom prst="roundRect">
            <a:avLst>
              <a:gd name="adj" fmla="val 9758"/>
            </a:avLst>
          </a:prstGeom>
          <a:blipFill rotWithShape="1">
            <a:blip r:embed="rId3" cstate="screen">
              <a:extLst>
                <a:ext uri="{28A0092B-C50C-407E-A947-70E740481C1C}">
                  <a14:useLocalDpi xmlns:a14="http://schemas.microsoft.com/office/drawing/2010/main"/>
                </a:ext>
              </a:extLst>
            </a:blip>
            <a:srcRect/>
            <a:stretch>
              <a:fillRect l="-29717" r="-13299"/>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7504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animEffect transition="in" filter="fade">
                                      <p:cBhvr>
                                        <p:cTn id="11" dur="500"/>
                                        <p:tgtEl>
                                          <p:spTgt spid="14">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animEffect transition="in" filter="fade">
                                      <p:cBhvr>
                                        <p:cTn id="15" dur="500"/>
                                        <p:tgtEl>
                                          <p:spTgt spid="1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 Same Side Corner Rectangle 12">
            <a:extLst>
              <a:ext uri="{FF2B5EF4-FFF2-40B4-BE49-F238E27FC236}">
                <a16:creationId xmlns:a16="http://schemas.microsoft.com/office/drawing/2014/main" id="{4DE14E34-8EFE-DF45-9993-83B41060CCA8}"/>
              </a:ext>
            </a:extLst>
          </p:cNvPr>
          <p:cNvSpPr/>
          <p:nvPr/>
        </p:nvSpPr>
        <p:spPr>
          <a:xfrm rot="10800000">
            <a:off x="678759" y="2785009"/>
            <a:ext cx="4397296" cy="2948247"/>
          </a:xfrm>
          <a:prstGeom prst="round2SameRect">
            <a:avLst>
              <a:gd name="adj1" fmla="val 9823"/>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10C8346D-5BE4-E644-B244-92ADBE5FD6DF}"/>
              </a:ext>
            </a:extLst>
          </p:cNvPr>
          <p:cNvSpPr txBox="1"/>
          <p:nvPr/>
        </p:nvSpPr>
        <p:spPr>
          <a:xfrm>
            <a:off x="1008000" y="3038796"/>
            <a:ext cx="3491992" cy="2492990"/>
          </a:xfrm>
          <a:prstGeom prst="rect">
            <a:avLst/>
          </a:prstGeom>
          <a:noFill/>
        </p:spPr>
        <p:txBody>
          <a:bodyPr wrap="square" lIns="0" rtlCol="0">
            <a:spAutoFit/>
          </a:bodyPr>
          <a:lstStyle/>
          <a:p>
            <a:pPr>
              <a:spcAft>
                <a:spcPts val="1200"/>
              </a:spcAft>
            </a:pPr>
            <a:r>
              <a:rPr lang="en-GB" b="1" dirty="0">
                <a:solidFill>
                  <a:srgbClr val="0069A9"/>
                </a:solidFill>
                <a:latin typeface="Arial" panose="020B0604020202020204" pitchFamily="34" charset="0"/>
                <a:cs typeface="Arial" panose="020B0604020202020204" pitchFamily="34" charset="0"/>
              </a:rPr>
              <a:t>The Paralympic Games</a:t>
            </a:r>
          </a:p>
          <a:p>
            <a:pPr marL="285750" indent="-285750">
              <a:spcAft>
                <a:spcPts val="1200"/>
              </a:spcAft>
              <a:buFont typeface="Arial" panose="020B0604020202020204" pitchFamily="34" charset="0"/>
              <a:buChar char="•"/>
            </a:pPr>
            <a:r>
              <a:rPr lang="en-GB" dirty="0">
                <a:latin typeface="Arial" panose="020B0604020202020204" pitchFamily="34" charset="0"/>
                <a:cs typeface="Arial" panose="020B0604020202020204" pitchFamily="34" charset="0"/>
              </a:rPr>
              <a:t>In 1960 the Games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became international.</a:t>
            </a:r>
          </a:p>
          <a:p>
            <a:pPr marL="285750" indent="-285750">
              <a:spcAft>
                <a:spcPts val="1200"/>
              </a:spcAft>
              <a:buFont typeface="Arial" panose="020B0604020202020204" pitchFamily="34" charset="0"/>
              <a:buChar char="•"/>
            </a:pPr>
            <a:r>
              <a:rPr lang="en-GB" dirty="0">
                <a:latin typeface="Arial" panose="020B0604020202020204" pitchFamily="34" charset="0"/>
                <a:cs typeface="Arial" panose="020B0604020202020204" pitchFamily="34" charset="0"/>
              </a:rPr>
              <a:t>They were staged in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Rome, Italy.</a:t>
            </a:r>
          </a:p>
          <a:p>
            <a:pPr marL="285750" indent="-285750">
              <a:spcAft>
                <a:spcPts val="1200"/>
              </a:spcAft>
              <a:buFont typeface="Arial" panose="020B0604020202020204" pitchFamily="34" charset="0"/>
              <a:buChar char="•"/>
            </a:pPr>
            <a:r>
              <a:rPr lang="en-GB" dirty="0">
                <a:latin typeface="Arial" panose="020B0604020202020204" pitchFamily="34" charset="0"/>
                <a:cs typeface="Arial" panose="020B0604020202020204" pitchFamily="34" charset="0"/>
              </a:rPr>
              <a:t>They were the first to be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called the Paralympic Games.</a:t>
            </a:r>
          </a:p>
        </p:txBody>
      </p:sp>
      <p:sp>
        <p:nvSpPr>
          <p:cNvPr id="17" name="Round Same Side Corner Rectangle 16">
            <a:extLst>
              <a:ext uri="{FF2B5EF4-FFF2-40B4-BE49-F238E27FC236}">
                <a16:creationId xmlns:a16="http://schemas.microsoft.com/office/drawing/2014/main" id="{2EF78D26-9607-9D4D-A2D3-583CE6913321}"/>
              </a:ext>
            </a:extLst>
          </p:cNvPr>
          <p:cNvSpPr/>
          <p:nvPr/>
        </p:nvSpPr>
        <p:spPr>
          <a:xfrm flipH="1">
            <a:off x="678758" y="1994510"/>
            <a:ext cx="4397296" cy="814972"/>
          </a:xfrm>
          <a:prstGeom prst="round2SameRect">
            <a:avLst>
              <a:gd name="adj1" fmla="val 32981"/>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678761" y="2139070"/>
            <a:ext cx="4397294"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GB" sz="2400" b="1" dirty="0">
                <a:solidFill>
                  <a:srgbClr val="00B0F0"/>
                </a:solidFill>
              </a:rPr>
              <a:t>P1</a:t>
            </a:r>
          </a:p>
          <a:p>
            <a:pPr algn="ctr"/>
            <a:r>
              <a:rPr lang="en-GB" sz="2400" b="1" dirty="0"/>
              <a:t>The </a:t>
            </a:r>
            <a:r>
              <a:rPr lang="en-GB" sz="2400" b="1" dirty="0">
                <a:solidFill>
                  <a:srgbClr val="00B0F0"/>
                </a:solidFill>
              </a:rPr>
              <a:t>P</a:t>
            </a:r>
            <a:r>
              <a:rPr lang="en-GB" sz="2400" b="1" dirty="0"/>
              <a:t>aralympic Movement</a:t>
            </a:r>
          </a:p>
        </p:txBody>
      </p:sp>
      <p:pic>
        <p:nvPicPr>
          <p:cNvPr id="7" name="Picture 6" descr="ppt slide 2-5 Stoke Madeville Credit Christopher Payne (5).jpg">
            <a:extLst>
              <a:ext uri="{FF2B5EF4-FFF2-40B4-BE49-F238E27FC236}">
                <a16:creationId xmlns:a16="http://schemas.microsoft.com/office/drawing/2014/main" id="{43E863E0-CCF3-5944-9B04-A3EC06493BA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5047" r="13367"/>
          <a:stretch/>
        </p:blipFill>
        <p:spPr>
          <a:xfrm>
            <a:off x="5292080" y="1989138"/>
            <a:ext cx="3167708" cy="3744118"/>
          </a:xfrm>
          <a:prstGeom prst="roundRect">
            <a:avLst>
              <a:gd name="adj" fmla="val 8107"/>
            </a:avLst>
          </a:prstGeom>
        </p:spPr>
      </p:pic>
    </p:spTree>
    <p:extLst>
      <p:ext uri="{BB962C8B-B14F-4D97-AF65-F5344CB8AC3E}">
        <p14:creationId xmlns:p14="http://schemas.microsoft.com/office/powerpoint/2010/main" val="1008679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animEffect transition="in" filter="fade">
                                      <p:cBhvr>
                                        <p:cTn id="11" dur="500"/>
                                        <p:tgtEl>
                                          <p:spTgt spid="14">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animEffect transition="in" filter="fade">
                                      <p:cBhvr>
                                        <p:cTn id="15" dur="500"/>
                                        <p:tgtEl>
                                          <p:spTgt spid="14">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animEffect transition="in" filter="fade">
                                      <p:cBhvr>
                                        <p:cTn id="19" dur="500"/>
                                        <p:tgtEl>
                                          <p:spTgt spid="1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 Same Side Corner Rectangle 12">
            <a:extLst>
              <a:ext uri="{FF2B5EF4-FFF2-40B4-BE49-F238E27FC236}">
                <a16:creationId xmlns:a16="http://schemas.microsoft.com/office/drawing/2014/main" id="{4DE14E34-8EFE-DF45-9993-83B41060CCA8}"/>
              </a:ext>
            </a:extLst>
          </p:cNvPr>
          <p:cNvSpPr/>
          <p:nvPr/>
        </p:nvSpPr>
        <p:spPr>
          <a:xfrm rot="10800000">
            <a:off x="678764" y="2804109"/>
            <a:ext cx="4253276" cy="3098149"/>
          </a:xfrm>
          <a:prstGeom prst="round2SameRect">
            <a:avLst>
              <a:gd name="adj1" fmla="val 10549"/>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10C8346D-5BE4-E644-B244-92ADBE5FD6DF}"/>
              </a:ext>
            </a:extLst>
          </p:cNvPr>
          <p:cNvSpPr txBox="1"/>
          <p:nvPr/>
        </p:nvSpPr>
        <p:spPr>
          <a:xfrm>
            <a:off x="1008000" y="3057897"/>
            <a:ext cx="3636008" cy="2616101"/>
          </a:xfrm>
          <a:prstGeom prst="rect">
            <a:avLst/>
          </a:prstGeom>
          <a:noFill/>
        </p:spPr>
        <p:txBody>
          <a:bodyPr wrap="square" lIns="0" rtlCol="0">
            <a:spAutoFit/>
          </a:bodyPr>
          <a:lstStyle/>
          <a:p>
            <a:pPr lvl="0">
              <a:spcAft>
                <a:spcPts val="1200"/>
              </a:spcAft>
            </a:pPr>
            <a:r>
              <a:rPr lang="en-GB" b="1" dirty="0">
                <a:solidFill>
                  <a:srgbClr val="0069A9"/>
                </a:solidFill>
                <a:latin typeface="Arial" panose="020B0604020202020204" pitchFamily="34" charset="0"/>
                <a:cs typeface="Arial" panose="020B0604020202020204" pitchFamily="34" charset="0"/>
              </a:rPr>
              <a:t>The Paralympic Games</a:t>
            </a:r>
          </a:p>
          <a:p>
            <a:pPr lvl="0">
              <a:spcAft>
                <a:spcPts val="1200"/>
              </a:spcAft>
            </a:pPr>
            <a:r>
              <a:rPr lang="en-GB" dirty="0">
                <a:solidFill>
                  <a:prstClr val="black"/>
                </a:solidFill>
                <a:latin typeface="Arial" panose="020B0604020202020204" pitchFamily="34" charset="0"/>
                <a:cs typeface="Arial" panose="020B0604020202020204" pitchFamily="34" charset="0"/>
              </a:rPr>
              <a:t>To date the Paralympic Games have been held in summer and winter every two years in different countries around the world.</a:t>
            </a:r>
          </a:p>
          <a:p>
            <a:pPr lvl="0">
              <a:spcAft>
                <a:spcPts val="1200"/>
              </a:spcAft>
            </a:pPr>
            <a:r>
              <a:rPr lang="en-GB" dirty="0">
                <a:solidFill>
                  <a:prstClr val="black"/>
                </a:solidFill>
                <a:latin typeface="Arial" panose="020B0604020202020204" pitchFamily="34" charset="0"/>
                <a:cs typeface="Arial" panose="020B0604020202020204" pitchFamily="34" charset="0"/>
              </a:rPr>
              <a:t>In 2020 the 15th  Paralympic Games will take place in Tokyo, the capital of Japan.</a:t>
            </a:r>
          </a:p>
        </p:txBody>
      </p:sp>
      <p:sp>
        <p:nvSpPr>
          <p:cNvPr id="17" name="Round Same Side Corner Rectangle 16">
            <a:extLst>
              <a:ext uri="{FF2B5EF4-FFF2-40B4-BE49-F238E27FC236}">
                <a16:creationId xmlns:a16="http://schemas.microsoft.com/office/drawing/2014/main" id="{2EF78D26-9607-9D4D-A2D3-583CE6913321}"/>
              </a:ext>
            </a:extLst>
          </p:cNvPr>
          <p:cNvSpPr/>
          <p:nvPr/>
        </p:nvSpPr>
        <p:spPr>
          <a:xfrm flipH="1">
            <a:off x="678763" y="1989138"/>
            <a:ext cx="4253276" cy="814972"/>
          </a:xfrm>
          <a:prstGeom prst="round2SameRect">
            <a:avLst>
              <a:gd name="adj1" fmla="val 37886"/>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678762" y="2133698"/>
            <a:ext cx="4253277"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GB" sz="2400" b="1" dirty="0">
                <a:solidFill>
                  <a:srgbClr val="00B0F0"/>
                </a:solidFill>
              </a:rPr>
              <a:t>P1</a:t>
            </a:r>
          </a:p>
          <a:p>
            <a:pPr algn="ctr"/>
            <a:r>
              <a:rPr lang="en-GB" sz="2400" b="1" dirty="0"/>
              <a:t>The </a:t>
            </a:r>
            <a:r>
              <a:rPr lang="en-GB" sz="2400" b="1" dirty="0">
                <a:solidFill>
                  <a:srgbClr val="00B0F0"/>
                </a:solidFill>
              </a:rPr>
              <a:t>P</a:t>
            </a:r>
            <a:r>
              <a:rPr lang="en-GB" sz="2400" b="1" dirty="0"/>
              <a:t>aralympic Movement</a:t>
            </a:r>
          </a:p>
        </p:txBody>
      </p:sp>
      <p:pic>
        <p:nvPicPr>
          <p:cNvPr id="7" name="Picture 6">
            <a:extLst>
              <a:ext uri="{FF2B5EF4-FFF2-40B4-BE49-F238E27FC236}">
                <a16:creationId xmlns:a16="http://schemas.microsoft.com/office/drawing/2014/main" id="{8DC73C6D-B144-1F47-9A03-6EE73B75743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2119" r="22119"/>
          <a:stretch/>
        </p:blipFill>
        <p:spPr>
          <a:xfrm>
            <a:off x="5181209" y="1989138"/>
            <a:ext cx="3274700" cy="3913120"/>
          </a:xfrm>
          <a:prstGeom prst="roundRect">
            <a:avLst>
              <a:gd name="adj" fmla="val 9182"/>
            </a:avLst>
          </a:prstGeom>
        </p:spPr>
      </p:pic>
    </p:spTree>
    <p:extLst>
      <p:ext uri="{BB962C8B-B14F-4D97-AF65-F5344CB8AC3E}">
        <p14:creationId xmlns:p14="http://schemas.microsoft.com/office/powerpoint/2010/main" val="759562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animEffect transition="in" filter="fade">
                                      <p:cBhvr>
                                        <p:cTn id="11" dur="500"/>
                                        <p:tgtEl>
                                          <p:spTgt spid="14">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animEffect transition="in" filter="fade">
                                      <p:cBhvr>
                                        <p:cTn id="15" dur="500"/>
                                        <p:tgtEl>
                                          <p:spTgt spid="1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 Same Side Corner Rectangle 12">
            <a:extLst>
              <a:ext uri="{FF2B5EF4-FFF2-40B4-BE49-F238E27FC236}">
                <a16:creationId xmlns:a16="http://schemas.microsoft.com/office/drawing/2014/main" id="{4DE14E34-8EFE-DF45-9993-83B41060CCA8}"/>
              </a:ext>
            </a:extLst>
          </p:cNvPr>
          <p:cNvSpPr/>
          <p:nvPr/>
        </p:nvSpPr>
        <p:spPr>
          <a:xfrm rot="10800000">
            <a:off x="678764" y="2804108"/>
            <a:ext cx="4829340" cy="2353084"/>
          </a:xfrm>
          <a:prstGeom prst="round2SameRect">
            <a:avLst>
              <a:gd name="adj1" fmla="val 10549"/>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10C8346D-5BE4-E644-B244-92ADBE5FD6DF}"/>
              </a:ext>
            </a:extLst>
          </p:cNvPr>
          <p:cNvSpPr txBox="1"/>
          <p:nvPr/>
        </p:nvSpPr>
        <p:spPr>
          <a:xfrm>
            <a:off x="1008000" y="3057897"/>
            <a:ext cx="4212072" cy="1785104"/>
          </a:xfrm>
          <a:prstGeom prst="rect">
            <a:avLst/>
          </a:prstGeom>
          <a:noFill/>
        </p:spPr>
        <p:txBody>
          <a:bodyPr wrap="square" lIns="0" rtlCol="0">
            <a:spAutoFit/>
          </a:bodyPr>
          <a:lstStyle/>
          <a:p>
            <a:pPr lvl="0">
              <a:spcAft>
                <a:spcPts val="1200"/>
              </a:spcAft>
            </a:pPr>
            <a:r>
              <a:rPr lang="en-GB" b="1" dirty="0">
                <a:solidFill>
                  <a:srgbClr val="0069A9"/>
                </a:solidFill>
                <a:latin typeface="Arial" panose="020B0604020202020204" pitchFamily="34" charset="0"/>
                <a:cs typeface="Arial" panose="020B0604020202020204" pitchFamily="34" charset="0"/>
              </a:rPr>
              <a:t>The Winter Paralympic Games</a:t>
            </a:r>
          </a:p>
          <a:p>
            <a:pPr lvl="0">
              <a:spcAft>
                <a:spcPts val="1200"/>
              </a:spcAft>
            </a:pPr>
            <a:r>
              <a:rPr lang="en-GB" dirty="0">
                <a:solidFill>
                  <a:prstClr val="black"/>
                </a:solidFill>
                <a:latin typeface="Arial" panose="020B0604020202020204" pitchFamily="34" charset="0"/>
                <a:cs typeface="Arial" panose="020B0604020202020204" pitchFamily="34" charset="0"/>
              </a:rPr>
              <a:t>The first Paralympic Winter Games took place in 1976 in </a:t>
            </a:r>
            <a:r>
              <a:rPr lang="en-GB" dirty="0" err="1">
                <a:solidFill>
                  <a:prstClr val="black"/>
                </a:solidFill>
                <a:latin typeface="Arial" panose="020B0604020202020204" pitchFamily="34" charset="0"/>
                <a:cs typeface="Arial" panose="020B0604020202020204" pitchFamily="34" charset="0"/>
              </a:rPr>
              <a:t>Örnsköldsvik</a:t>
            </a:r>
            <a:r>
              <a:rPr lang="en-GB" dirty="0">
                <a:solidFill>
                  <a:prstClr val="black"/>
                </a:solidFill>
                <a:latin typeface="Arial" panose="020B0604020202020204" pitchFamily="34" charset="0"/>
                <a:cs typeface="Arial" panose="020B0604020202020204" pitchFamily="34" charset="0"/>
              </a:rPr>
              <a:t>, Sweden. </a:t>
            </a:r>
          </a:p>
          <a:p>
            <a:pPr lvl="0">
              <a:spcAft>
                <a:spcPts val="1200"/>
              </a:spcAft>
            </a:pPr>
            <a:r>
              <a:rPr lang="en-GB" dirty="0">
                <a:solidFill>
                  <a:prstClr val="black"/>
                </a:solidFill>
                <a:latin typeface="Arial" panose="020B0604020202020204" pitchFamily="34" charset="0"/>
                <a:cs typeface="Arial" panose="020B0604020202020204" pitchFamily="34" charset="0"/>
              </a:rPr>
              <a:t>The 12</a:t>
            </a:r>
            <a:r>
              <a:rPr lang="en-GB" baseline="30000" dirty="0">
                <a:solidFill>
                  <a:prstClr val="black"/>
                </a:solidFill>
                <a:latin typeface="Arial" panose="020B0604020202020204" pitchFamily="34" charset="0"/>
                <a:cs typeface="Arial" panose="020B0604020202020204" pitchFamily="34" charset="0"/>
              </a:rPr>
              <a:t>th</a:t>
            </a:r>
            <a:r>
              <a:rPr lang="en-GB" dirty="0">
                <a:solidFill>
                  <a:prstClr val="black"/>
                </a:solidFill>
                <a:latin typeface="Arial" panose="020B0604020202020204" pitchFamily="34" charset="0"/>
                <a:cs typeface="Arial" panose="020B0604020202020204" pitchFamily="34" charset="0"/>
              </a:rPr>
              <a:t> Paralympic Winter Games will take place in Beijing, China.</a:t>
            </a:r>
          </a:p>
        </p:txBody>
      </p:sp>
      <p:sp>
        <p:nvSpPr>
          <p:cNvPr id="17" name="Round Same Side Corner Rectangle 16">
            <a:extLst>
              <a:ext uri="{FF2B5EF4-FFF2-40B4-BE49-F238E27FC236}">
                <a16:creationId xmlns:a16="http://schemas.microsoft.com/office/drawing/2014/main" id="{2EF78D26-9607-9D4D-A2D3-583CE6913321}"/>
              </a:ext>
            </a:extLst>
          </p:cNvPr>
          <p:cNvSpPr/>
          <p:nvPr/>
        </p:nvSpPr>
        <p:spPr>
          <a:xfrm flipH="1">
            <a:off x="678763" y="1989138"/>
            <a:ext cx="4829340" cy="814972"/>
          </a:xfrm>
          <a:prstGeom prst="round2SameRect">
            <a:avLst>
              <a:gd name="adj1" fmla="val 37886"/>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678762" y="2133698"/>
            <a:ext cx="4829341"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GB" sz="2400" b="1" dirty="0">
                <a:solidFill>
                  <a:srgbClr val="00B0F0"/>
                </a:solidFill>
              </a:rPr>
              <a:t>P1</a:t>
            </a:r>
          </a:p>
          <a:p>
            <a:pPr algn="ctr"/>
            <a:r>
              <a:rPr lang="en-GB" sz="2400" b="1" dirty="0"/>
              <a:t>The </a:t>
            </a:r>
            <a:r>
              <a:rPr lang="en-GB" sz="2400" b="1" dirty="0">
                <a:solidFill>
                  <a:srgbClr val="00B0F0"/>
                </a:solidFill>
              </a:rPr>
              <a:t>P</a:t>
            </a:r>
            <a:r>
              <a:rPr lang="en-GB" sz="2400" b="1" dirty="0"/>
              <a:t>aralympic Movement</a:t>
            </a:r>
          </a:p>
        </p:txBody>
      </p:sp>
      <p:sp>
        <p:nvSpPr>
          <p:cNvPr id="8" name="Rounded Rectangle 7">
            <a:extLst>
              <a:ext uri="{FF2B5EF4-FFF2-40B4-BE49-F238E27FC236}">
                <a16:creationId xmlns:a16="http://schemas.microsoft.com/office/drawing/2014/main" id="{72E0DF29-34EB-3F48-AB9E-945F243D5E58}"/>
              </a:ext>
            </a:extLst>
          </p:cNvPr>
          <p:cNvSpPr/>
          <p:nvPr/>
        </p:nvSpPr>
        <p:spPr>
          <a:xfrm>
            <a:off x="5796136" y="1989138"/>
            <a:ext cx="2663652" cy="1989076"/>
          </a:xfrm>
          <a:prstGeom prst="roundRect">
            <a:avLst>
              <a:gd name="adj" fmla="val 14302"/>
            </a:avLst>
          </a:prstGeom>
          <a:blipFill rotWithShape="1">
            <a:blip r:embed="rId3" cstate="screen">
              <a:extLst>
                <a:ext uri="{28A0092B-C50C-407E-A947-70E740481C1C}">
                  <a14:useLocalDpi xmlns:a14="http://schemas.microsoft.com/office/drawing/2010/main"/>
                </a:ext>
              </a:extLst>
            </a:blip>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2">
            <a:extLst>
              <a:ext uri="{FF2B5EF4-FFF2-40B4-BE49-F238E27FC236}">
                <a16:creationId xmlns:a16="http://schemas.microsoft.com/office/drawing/2014/main" id="{50E6D88A-B2C8-A746-8164-2C09E3E5B599}"/>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338136" y="4070808"/>
            <a:ext cx="1579653" cy="1878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0168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animEffect transition="in" filter="fade">
                                      <p:cBhvr>
                                        <p:cTn id="11" dur="500"/>
                                        <p:tgtEl>
                                          <p:spTgt spid="14">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animEffect transition="in" filter="fade">
                                      <p:cBhvr>
                                        <p:cTn id="15" dur="500"/>
                                        <p:tgtEl>
                                          <p:spTgt spid="1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allAtOnce"/>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 Same Side Corner Rectangle 12">
            <a:extLst>
              <a:ext uri="{FF2B5EF4-FFF2-40B4-BE49-F238E27FC236}">
                <a16:creationId xmlns:a16="http://schemas.microsoft.com/office/drawing/2014/main" id="{4DE14E34-8EFE-DF45-9993-83B41060CCA8}"/>
              </a:ext>
            </a:extLst>
          </p:cNvPr>
          <p:cNvSpPr/>
          <p:nvPr/>
        </p:nvSpPr>
        <p:spPr>
          <a:xfrm rot="10800000">
            <a:off x="678764" y="2804108"/>
            <a:ext cx="4973356" cy="3217180"/>
          </a:xfrm>
          <a:prstGeom prst="round2SameRect">
            <a:avLst>
              <a:gd name="adj1" fmla="val 10549"/>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10C8346D-5BE4-E644-B244-92ADBE5FD6DF}"/>
              </a:ext>
            </a:extLst>
          </p:cNvPr>
          <p:cNvSpPr txBox="1"/>
          <p:nvPr/>
        </p:nvSpPr>
        <p:spPr>
          <a:xfrm>
            <a:off x="1007999" y="3057897"/>
            <a:ext cx="4500103" cy="2739211"/>
          </a:xfrm>
          <a:prstGeom prst="rect">
            <a:avLst/>
          </a:prstGeom>
          <a:noFill/>
        </p:spPr>
        <p:txBody>
          <a:bodyPr wrap="square" lIns="0" rtlCol="0">
            <a:spAutoFit/>
          </a:bodyPr>
          <a:lstStyle/>
          <a:p>
            <a:pPr lvl="0">
              <a:spcAft>
                <a:spcPts val="1200"/>
              </a:spcAft>
            </a:pPr>
            <a:r>
              <a:rPr lang="en-GB" dirty="0">
                <a:solidFill>
                  <a:prstClr val="black"/>
                </a:solidFill>
                <a:latin typeface="Arial" panose="020B0604020202020204" pitchFamily="34" charset="0"/>
                <a:cs typeface="Arial" panose="020B0604020202020204" pitchFamily="34" charset="0"/>
              </a:rPr>
              <a:t>Recreational and competitive sports, recognised by the International Paralympic Committee, that are played, performed and contested by athletes with an impairment.  </a:t>
            </a:r>
          </a:p>
          <a:p>
            <a:pPr lvl="0">
              <a:spcAft>
                <a:spcPts val="1200"/>
              </a:spcAft>
            </a:pPr>
            <a:r>
              <a:rPr lang="en-GB" dirty="0">
                <a:solidFill>
                  <a:prstClr val="black"/>
                </a:solidFill>
                <a:latin typeface="Arial" panose="020B0604020202020204" pitchFamily="34" charset="0"/>
                <a:cs typeface="Arial" panose="020B0604020202020204" pitchFamily="34" charset="0"/>
              </a:rPr>
              <a:t>Technological developments combined </a:t>
            </a:r>
            <a:br>
              <a:rPr lang="en-GB" dirty="0">
                <a:solidFill>
                  <a:prstClr val="black"/>
                </a:solidFill>
                <a:latin typeface="Arial" panose="020B0604020202020204" pitchFamily="34" charset="0"/>
                <a:cs typeface="Arial" panose="020B0604020202020204" pitchFamily="34" charset="0"/>
              </a:rPr>
            </a:br>
            <a:r>
              <a:rPr lang="en-GB" dirty="0">
                <a:solidFill>
                  <a:prstClr val="black"/>
                </a:solidFill>
                <a:latin typeface="Arial" panose="020B0604020202020204" pitchFamily="34" charset="0"/>
                <a:cs typeface="Arial" panose="020B0604020202020204" pitchFamily="34" charset="0"/>
              </a:rPr>
              <a:t>with the Para athletes amazing courage and willingness to try new things means that Para sports continue to grow in number and popularity.</a:t>
            </a:r>
          </a:p>
        </p:txBody>
      </p:sp>
      <p:sp>
        <p:nvSpPr>
          <p:cNvPr id="17" name="Round Same Side Corner Rectangle 16">
            <a:extLst>
              <a:ext uri="{FF2B5EF4-FFF2-40B4-BE49-F238E27FC236}">
                <a16:creationId xmlns:a16="http://schemas.microsoft.com/office/drawing/2014/main" id="{2EF78D26-9607-9D4D-A2D3-583CE6913321}"/>
              </a:ext>
            </a:extLst>
          </p:cNvPr>
          <p:cNvSpPr/>
          <p:nvPr/>
        </p:nvSpPr>
        <p:spPr>
          <a:xfrm flipH="1">
            <a:off x="678763" y="1989138"/>
            <a:ext cx="4973356" cy="814972"/>
          </a:xfrm>
          <a:prstGeom prst="round2SameRect">
            <a:avLst>
              <a:gd name="adj1" fmla="val 37886"/>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678762" y="2133698"/>
            <a:ext cx="4973357"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GB" sz="2400" b="1" dirty="0">
                <a:solidFill>
                  <a:srgbClr val="00B0F0"/>
                </a:solidFill>
              </a:rPr>
              <a:t>P2</a:t>
            </a:r>
          </a:p>
          <a:p>
            <a:pPr algn="ctr"/>
            <a:r>
              <a:rPr lang="en-GB" sz="2400" b="1" dirty="0">
                <a:solidFill>
                  <a:srgbClr val="00B0F0"/>
                </a:solidFill>
              </a:rPr>
              <a:t>P</a:t>
            </a:r>
            <a:r>
              <a:rPr lang="en-GB" sz="2400" b="1" dirty="0"/>
              <a:t>ara sport</a:t>
            </a:r>
          </a:p>
        </p:txBody>
      </p:sp>
      <p:pic>
        <p:nvPicPr>
          <p:cNvPr id="10" name="Picture 9">
            <a:extLst>
              <a:ext uri="{FF2B5EF4-FFF2-40B4-BE49-F238E27FC236}">
                <a16:creationId xmlns:a16="http://schemas.microsoft.com/office/drawing/2014/main" id="{990239AC-10EE-E945-834B-E4188142CC7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72" r="72"/>
          <a:stretch/>
        </p:blipFill>
        <p:spPr>
          <a:xfrm>
            <a:off x="5981355" y="3933056"/>
            <a:ext cx="2478433" cy="1652006"/>
          </a:xfrm>
          <a:prstGeom prst="roundRect">
            <a:avLst/>
          </a:prstGeom>
        </p:spPr>
      </p:pic>
      <p:pic>
        <p:nvPicPr>
          <p:cNvPr id="11" name="Picture 10">
            <a:extLst>
              <a:ext uri="{FF2B5EF4-FFF2-40B4-BE49-F238E27FC236}">
                <a16:creationId xmlns:a16="http://schemas.microsoft.com/office/drawing/2014/main" id="{4C9BAFD2-2BDB-DA41-B2D3-B827C913967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44" b="44"/>
          <a:stretch/>
        </p:blipFill>
        <p:spPr>
          <a:xfrm>
            <a:off x="5981355" y="1991369"/>
            <a:ext cx="2478433" cy="1652006"/>
          </a:xfrm>
          <a:prstGeom prst="roundRect">
            <a:avLst/>
          </a:prstGeom>
        </p:spPr>
      </p:pic>
      <p:sp>
        <p:nvSpPr>
          <p:cNvPr id="15" name="Text Placeholder 29">
            <a:extLst>
              <a:ext uri="{FF2B5EF4-FFF2-40B4-BE49-F238E27FC236}">
                <a16:creationId xmlns:a16="http://schemas.microsoft.com/office/drawing/2014/main" id="{7A8378F4-C08F-1346-8B9F-4725C825FFCB}"/>
              </a:ext>
            </a:extLst>
          </p:cNvPr>
          <p:cNvSpPr txBox="1">
            <a:spLocks/>
          </p:cNvSpPr>
          <p:nvPr/>
        </p:nvSpPr>
        <p:spPr>
          <a:xfrm>
            <a:off x="7024569" y="3674610"/>
            <a:ext cx="1435219" cy="153888"/>
          </a:xfrm>
          <a:prstGeom prst="rect">
            <a:avLst/>
          </a:prstGeom>
        </p:spPr>
        <p:txBody>
          <a:bodyPr wrap="square" lIns="0" tIns="0" rIns="0" bIns="0" anchor="ctr">
            <a:sp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lnSpc>
                <a:spcPct val="100000"/>
              </a:lnSpc>
            </a:pPr>
            <a:r>
              <a:rPr lang="en-GB" sz="1000" b="1" dirty="0">
                <a:solidFill>
                  <a:srgbClr val="0069A9"/>
                </a:solidFill>
              </a:rPr>
              <a:t>Para dance</a:t>
            </a:r>
          </a:p>
        </p:txBody>
      </p:sp>
      <p:sp>
        <p:nvSpPr>
          <p:cNvPr id="16" name="Text Placeholder 29">
            <a:extLst>
              <a:ext uri="{FF2B5EF4-FFF2-40B4-BE49-F238E27FC236}">
                <a16:creationId xmlns:a16="http://schemas.microsoft.com/office/drawing/2014/main" id="{25BF2F49-1C34-7B42-935B-1EFB546C5A04}"/>
              </a:ext>
            </a:extLst>
          </p:cNvPr>
          <p:cNvSpPr txBox="1">
            <a:spLocks/>
          </p:cNvSpPr>
          <p:nvPr/>
        </p:nvSpPr>
        <p:spPr>
          <a:xfrm>
            <a:off x="7024569" y="5673092"/>
            <a:ext cx="1435219" cy="153888"/>
          </a:xfrm>
          <a:prstGeom prst="rect">
            <a:avLst/>
          </a:prstGeom>
        </p:spPr>
        <p:txBody>
          <a:bodyPr wrap="square" lIns="0" tIns="0" rIns="0" bIns="0" anchor="ctr">
            <a:sp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lnSpc>
                <a:spcPct val="100000"/>
              </a:lnSpc>
            </a:pPr>
            <a:r>
              <a:rPr lang="en-GB" sz="1000" b="1" dirty="0">
                <a:solidFill>
                  <a:srgbClr val="0069A9"/>
                </a:solidFill>
              </a:rPr>
              <a:t>Para snowboard</a:t>
            </a:r>
          </a:p>
        </p:txBody>
      </p:sp>
    </p:spTree>
    <p:extLst>
      <p:ext uri="{BB962C8B-B14F-4D97-AF65-F5344CB8AC3E}">
        <p14:creationId xmlns:p14="http://schemas.microsoft.com/office/powerpoint/2010/main" val="1877917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animEffect transition="in" filter="fade">
                                      <p:cBhvr>
                                        <p:cTn id="11" dur="500"/>
                                        <p:tgtEl>
                                          <p:spTgt spid="1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 Same Side Corner Rectangle 12">
            <a:extLst>
              <a:ext uri="{FF2B5EF4-FFF2-40B4-BE49-F238E27FC236}">
                <a16:creationId xmlns:a16="http://schemas.microsoft.com/office/drawing/2014/main" id="{4DE14E34-8EFE-DF45-9993-83B41060CCA8}"/>
              </a:ext>
            </a:extLst>
          </p:cNvPr>
          <p:cNvSpPr/>
          <p:nvPr/>
        </p:nvSpPr>
        <p:spPr>
          <a:xfrm rot="10800000">
            <a:off x="678764" y="2804108"/>
            <a:ext cx="7781024" cy="2857140"/>
          </a:xfrm>
          <a:prstGeom prst="round2SameRect">
            <a:avLst>
              <a:gd name="adj1" fmla="val 10549"/>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10C8346D-5BE4-E644-B244-92ADBE5FD6DF}"/>
              </a:ext>
            </a:extLst>
          </p:cNvPr>
          <p:cNvSpPr txBox="1"/>
          <p:nvPr/>
        </p:nvSpPr>
        <p:spPr>
          <a:xfrm>
            <a:off x="1007999" y="3057897"/>
            <a:ext cx="7092393" cy="2339102"/>
          </a:xfrm>
          <a:prstGeom prst="rect">
            <a:avLst/>
          </a:prstGeom>
          <a:noFill/>
        </p:spPr>
        <p:txBody>
          <a:bodyPr wrap="square" lIns="0" rtlCol="0">
            <a:spAutoFit/>
          </a:bodyPr>
          <a:lstStyle/>
          <a:p>
            <a:pPr lvl="0">
              <a:spcAft>
                <a:spcPts val="1200"/>
              </a:spcAft>
            </a:pPr>
            <a:r>
              <a:rPr lang="en-GB" dirty="0">
                <a:solidFill>
                  <a:prstClr val="black"/>
                </a:solidFill>
                <a:latin typeface="Arial" panose="020B0604020202020204" pitchFamily="34" charset="0"/>
                <a:cs typeface="Arial" panose="020B0604020202020204" pitchFamily="34" charset="0"/>
              </a:rPr>
              <a:t>Classification in Para sport determines which athletes are eligible to compete in a sport and how athletes are grouped together </a:t>
            </a:r>
            <a:br>
              <a:rPr lang="en-GB" dirty="0">
                <a:solidFill>
                  <a:prstClr val="black"/>
                </a:solidFill>
                <a:latin typeface="Arial" panose="020B0604020202020204" pitchFamily="34" charset="0"/>
                <a:cs typeface="Arial" panose="020B0604020202020204" pitchFamily="34" charset="0"/>
              </a:rPr>
            </a:br>
            <a:r>
              <a:rPr lang="en-GB" dirty="0">
                <a:solidFill>
                  <a:prstClr val="black"/>
                </a:solidFill>
                <a:latin typeface="Arial" panose="020B0604020202020204" pitchFamily="34" charset="0"/>
                <a:cs typeface="Arial" panose="020B0604020202020204" pitchFamily="34" charset="0"/>
              </a:rPr>
              <a:t>for competition.</a:t>
            </a:r>
          </a:p>
          <a:p>
            <a:pPr lvl="0">
              <a:spcAft>
                <a:spcPts val="1200"/>
              </a:spcAft>
            </a:pPr>
            <a:r>
              <a:rPr lang="en-GB" dirty="0">
                <a:solidFill>
                  <a:prstClr val="black"/>
                </a:solidFill>
                <a:latin typeface="Arial" panose="020B0604020202020204" pitchFamily="34" charset="0"/>
                <a:cs typeface="Arial" panose="020B0604020202020204" pitchFamily="34" charset="0"/>
              </a:rPr>
              <a:t>Para athletes compete with others whose impairments have a similar effect on their ability to play the sport. </a:t>
            </a:r>
          </a:p>
          <a:p>
            <a:pPr lvl="0">
              <a:spcAft>
                <a:spcPts val="1200"/>
              </a:spcAft>
            </a:pPr>
            <a:r>
              <a:rPr lang="en-GB" dirty="0">
                <a:solidFill>
                  <a:prstClr val="black"/>
                </a:solidFill>
                <a:latin typeface="Arial" panose="020B0604020202020204" pitchFamily="34" charset="0"/>
                <a:cs typeface="Arial" panose="020B0604020202020204" pitchFamily="34" charset="0"/>
              </a:rPr>
              <a:t>This makes competition fair for everyone and ensures success is determined by sporting excellence.</a:t>
            </a:r>
          </a:p>
        </p:txBody>
      </p:sp>
      <p:sp>
        <p:nvSpPr>
          <p:cNvPr id="17" name="Round Same Side Corner Rectangle 16">
            <a:extLst>
              <a:ext uri="{FF2B5EF4-FFF2-40B4-BE49-F238E27FC236}">
                <a16:creationId xmlns:a16="http://schemas.microsoft.com/office/drawing/2014/main" id="{2EF78D26-9607-9D4D-A2D3-583CE6913321}"/>
              </a:ext>
            </a:extLst>
          </p:cNvPr>
          <p:cNvSpPr/>
          <p:nvPr/>
        </p:nvSpPr>
        <p:spPr>
          <a:xfrm flipH="1">
            <a:off x="678763" y="1989138"/>
            <a:ext cx="7781024" cy="814972"/>
          </a:xfrm>
          <a:prstGeom prst="round2SameRect">
            <a:avLst>
              <a:gd name="adj1" fmla="val 37886"/>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678762" y="2133698"/>
            <a:ext cx="7781026"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GB" sz="2400" b="1" dirty="0">
                <a:solidFill>
                  <a:srgbClr val="00B0F0"/>
                </a:solidFill>
              </a:rPr>
              <a:t>P2</a:t>
            </a:r>
          </a:p>
          <a:p>
            <a:pPr algn="ctr"/>
            <a:r>
              <a:rPr lang="en-GB" sz="2400" b="1" dirty="0"/>
              <a:t>Classification in </a:t>
            </a:r>
            <a:r>
              <a:rPr lang="en-GB" sz="2400" b="1" dirty="0">
                <a:solidFill>
                  <a:srgbClr val="00B0F0"/>
                </a:solidFill>
              </a:rPr>
              <a:t>P</a:t>
            </a:r>
            <a:r>
              <a:rPr lang="en-GB" sz="2400" b="1" dirty="0"/>
              <a:t>ara sport</a:t>
            </a:r>
          </a:p>
        </p:txBody>
      </p:sp>
    </p:spTree>
    <p:extLst>
      <p:ext uri="{BB962C8B-B14F-4D97-AF65-F5344CB8AC3E}">
        <p14:creationId xmlns:p14="http://schemas.microsoft.com/office/powerpoint/2010/main" val="2822665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animEffect transition="in" filter="fade">
                                      <p:cBhvr>
                                        <p:cTn id="11" dur="500"/>
                                        <p:tgtEl>
                                          <p:spTgt spid="14">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animEffect transition="in" filter="fade">
                                      <p:cBhvr>
                                        <p:cTn id="15" dur="500"/>
                                        <p:tgtEl>
                                          <p:spTgt spid="1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allAtOnce"/>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7858</TotalTime>
  <Words>808</Words>
  <Application>Microsoft Macintosh PowerPoint</Application>
  <PresentationFormat>On-screen Show (4:3)</PresentationFormat>
  <Paragraphs>95</Paragraphs>
  <Slides>12</Slides>
  <Notes>12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Celebrate with a name…</dc:title>
  <dc:creator>pc</dc:creator>
  <cp:lastModifiedBy>christopher Smith</cp:lastModifiedBy>
  <cp:revision>314</cp:revision>
  <dcterms:created xsi:type="dcterms:W3CDTF">2014-10-03T17:23:26Z</dcterms:created>
  <dcterms:modified xsi:type="dcterms:W3CDTF">2018-09-17T14:28:24Z</dcterms:modified>
</cp:coreProperties>
</file>